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3520D-833A-4FFE-96CB-A4F5EC379A79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14C5C-C6B3-4C03-8830-5B5D87832E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52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478895"/>
            <a:ext cx="9144000" cy="840331"/>
          </a:xfrm>
        </p:spPr>
        <p:txBody>
          <a:bodyPr anchor="ctr">
            <a:normAutofit/>
          </a:bodyPr>
          <a:lstStyle>
            <a:lvl1pPr algn="ctr">
              <a:defRPr sz="4400">
                <a:latin typeface="Archive" panose="02000506040000020004" pitchFamily="50" charset="0"/>
              </a:defRPr>
            </a:lvl1pPr>
          </a:lstStyle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400750"/>
            <a:ext cx="9144000" cy="1041251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grpSp>
        <p:nvGrpSpPr>
          <p:cNvPr id="7" name="Groupe 6"/>
          <p:cNvGrpSpPr/>
          <p:nvPr userDrawn="1"/>
        </p:nvGrpSpPr>
        <p:grpSpPr>
          <a:xfrm>
            <a:off x="0" y="0"/>
            <a:ext cx="12192000" cy="1796902"/>
            <a:chOff x="0" y="0"/>
            <a:chExt cx="12192000" cy="1796902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1796902"/>
            </a:xfrm>
            <a:prstGeom prst="rect">
              <a:avLst/>
            </a:prstGeom>
            <a:solidFill>
              <a:srgbClr val="95BC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05049" y="165151"/>
              <a:ext cx="2724841" cy="1382251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3"/>
            <a:srcRect l="79101" t="8702" r="2747" b="68166"/>
            <a:stretch/>
          </p:blipFill>
          <p:spPr>
            <a:xfrm>
              <a:off x="9744162" y="542526"/>
              <a:ext cx="2295437" cy="71185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2940817" y="292921"/>
              <a:ext cx="783403" cy="698546"/>
            </a:xfrm>
            <a:prstGeom prst="rect">
              <a:avLst/>
            </a:prstGeom>
            <a:solidFill>
              <a:srgbClr val="95BC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0983" y="642194"/>
              <a:ext cx="6769052" cy="64720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2000" dirty="0" smtClean="0">
                  <a:solidFill>
                    <a:schemeClr val="tx1"/>
                  </a:solidFill>
                  <a:latin typeface="Archive" panose="02000506040000020004" pitchFamily="50" charset="0"/>
                </a:rPr>
                <a:t>LE NOUVEAU Lycée général et technologique</a:t>
              </a:r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 rotWithShape="1">
            <a:blip r:embed="rId3"/>
            <a:srcRect l="9610" t="8702" r="77609" b="62724"/>
            <a:stretch/>
          </p:blipFill>
          <p:spPr>
            <a:xfrm>
              <a:off x="222457" y="51768"/>
              <a:ext cx="1036515" cy="563910"/>
            </a:xfrm>
            <a:prstGeom prst="rect">
              <a:avLst/>
            </a:prstGeom>
          </p:spPr>
        </p:pic>
      </p:grp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221" y="5564778"/>
            <a:ext cx="1825557" cy="91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02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19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52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 rotWithShape="1">
          <a:blip r:embed="rId2"/>
          <a:srcRect l="1" r="3544"/>
          <a:stretch/>
        </p:blipFill>
        <p:spPr>
          <a:xfrm>
            <a:off x="11339338" y="-594"/>
            <a:ext cx="852662" cy="6858594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 rot="16200000">
            <a:off x="10805960" y="5033246"/>
            <a:ext cx="2018846" cy="389590"/>
          </a:xfrm>
        </p:spPr>
        <p:txBody>
          <a:bodyPr anchor="ctr">
            <a:normAutofit/>
          </a:bodyPr>
          <a:lstStyle>
            <a:lvl1pPr algn="ctr">
              <a:defRPr sz="1100">
                <a:latin typeface="Archive" panose="02000506040000020004" pitchFamily="50" charset="0"/>
              </a:defRPr>
            </a:lvl1pPr>
          </a:lstStyle>
          <a:p>
            <a:endParaRPr lang="fr-FR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 rot="16200000">
            <a:off x="10238517" y="2469990"/>
            <a:ext cx="3107666" cy="3895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972681" y="618682"/>
            <a:ext cx="1618436" cy="699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64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23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66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8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30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13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9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89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182DF-BDDF-458B-8917-36D9B9A04D5A}" type="datetimeFigureOut">
              <a:rPr lang="fr-FR" smtClean="0"/>
              <a:pPr/>
              <a:t>19/02/2019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377C9-1544-4635-A66C-685022EEEB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73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9879" y="3595272"/>
            <a:ext cx="9144000" cy="104125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Programmes de tronc commun </a:t>
            </a:r>
          </a:p>
          <a:p>
            <a:r>
              <a:rPr lang="fr-FR" dirty="0" smtClean="0"/>
              <a:t>2</a:t>
            </a:r>
            <a:r>
              <a:rPr lang="fr-FR" baseline="30000" dirty="0" smtClean="0"/>
              <a:t>nde</a:t>
            </a:r>
            <a:r>
              <a:rPr lang="fr-FR" dirty="0" smtClean="0"/>
              <a:t>, 1</a:t>
            </a:r>
            <a:r>
              <a:rPr lang="fr-FR" baseline="30000" dirty="0" smtClean="0"/>
              <a:t>re</a:t>
            </a:r>
            <a:r>
              <a:rPr lang="fr-FR" dirty="0" smtClean="0"/>
              <a:t> &amp; Terminale </a:t>
            </a:r>
            <a:r>
              <a:rPr lang="fr-FR" dirty="0"/>
              <a:t>(générales et technologiques)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482" y="2412545"/>
            <a:ext cx="9144793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1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7569" y="451858"/>
            <a:ext cx="9455527" cy="6435600"/>
          </a:xfrm>
          <a:prstGeom prst="rect">
            <a:avLst/>
          </a:prstGeom>
          <a:noFill/>
        </p:spPr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888521" y="1600199"/>
            <a:ext cx="9678837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l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4500" dirty="0" smtClean="0"/>
              <a:t>Des programmes qui s’inscrivent dans la </a:t>
            </a:r>
            <a:r>
              <a:rPr lang="fr-FR" sz="4500" b="1" dirty="0" smtClean="0"/>
              <a:t>continuité</a:t>
            </a:r>
            <a:r>
              <a:rPr lang="fr-FR" sz="4500" dirty="0" smtClean="0"/>
              <a:t> de la scolarité obligatoire et du socle commun de connaissances, de compétences et de culture.</a:t>
            </a:r>
          </a:p>
          <a:p>
            <a:pPr marL="266700" indent="-266700" algn="l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4500" dirty="0" smtClean="0"/>
              <a:t>Une </a:t>
            </a:r>
            <a:r>
              <a:rPr lang="fr-FR" sz="4500" b="1" dirty="0" smtClean="0"/>
              <a:t>approche plurilingue </a:t>
            </a:r>
            <a:r>
              <a:rPr lang="fr-FR" sz="4500" dirty="0" smtClean="0"/>
              <a:t>maintenue avec l’opportunité de choisir une 3e langue en classe de 2de et d’élargir ses horizons culturels et linguistiques. </a:t>
            </a:r>
          </a:p>
          <a:p>
            <a:pPr marL="266700" indent="-266700" algn="l">
              <a:lnSpc>
                <a:spcPct val="12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4500" dirty="0" smtClean="0"/>
              <a:t>La réaffirmation des principes mis en œuvre dès 2006 en lien avec le cadre européen commun de référence pour les langues :</a:t>
            </a:r>
          </a:p>
          <a:p>
            <a:pPr marL="1698625" lvl="3" indent="-327025" algn="l">
              <a:lnSpc>
                <a:spcPct val="120000"/>
              </a:lnSpc>
              <a:spcBef>
                <a:spcPts val="600"/>
              </a:spcBef>
              <a:buSzPct val="60000"/>
              <a:buFont typeface="Arial" panose="020B0604020202020204" pitchFamily="34" charset="0"/>
              <a:buChar char="►"/>
            </a:pPr>
            <a:r>
              <a:rPr lang="fr-FR" sz="4500" dirty="0" smtClean="0"/>
              <a:t>Un ancrage fort dans </a:t>
            </a:r>
            <a:r>
              <a:rPr lang="fr-FR" sz="4500" b="1" dirty="0" smtClean="0"/>
              <a:t>l’aire culturelle </a:t>
            </a:r>
            <a:r>
              <a:rPr lang="fr-FR" sz="4500" dirty="0" smtClean="0"/>
              <a:t>de la langue enseignée</a:t>
            </a:r>
          </a:p>
          <a:p>
            <a:pPr marL="1698625" lvl="3" indent="-327025" algn="l">
              <a:lnSpc>
                <a:spcPct val="120000"/>
              </a:lnSpc>
              <a:spcBef>
                <a:spcPts val="600"/>
              </a:spcBef>
              <a:buSzPct val="60000"/>
              <a:buFont typeface="Arial" panose="020B0604020202020204" pitchFamily="34" charset="0"/>
              <a:buChar char="►"/>
            </a:pPr>
            <a:r>
              <a:rPr lang="fr-FR" sz="4500" b="1" dirty="0" smtClean="0"/>
              <a:t>Entraînement</a:t>
            </a:r>
            <a:r>
              <a:rPr lang="fr-FR" sz="4500" dirty="0" smtClean="0"/>
              <a:t> et </a:t>
            </a:r>
            <a:r>
              <a:rPr lang="fr-FR" sz="4500" b="1" dirty="0" smtClean="0"/>
              <a:t>évaluation</a:t>
            </a:r>
            <a:r>
              <a:rPr lang="fr-FR" sz="4500" dirty="0" smtClean="0"/>
              <a:t> des différentes </a:t>
            </a:r>
            <a:r>
              <a:rPr lang="fr-FR" sz="4500" b="1" dirty="0" smtClean="0"/>
              <a:t>activités langagières</a:t>
            </a:r>
            <a:r>
              <a:rPr lang="fr-FR" sz="4500" dirty="0" smtClean="0"/>
              <a:t>, en confortant la compétence orale et en travaillant la complémentarité avec l’écrit : en réception (écouter, visionner et comprendre – lire et comprendre), en production (parler – écrire), en interaction (interagir à l’oral – interagir à l’écrit)</a:t>
            </a:r>
          </a:p>
          <a:p>
            <a:pPr marL="1698625" lvl="3" indent="-327025" algn="l">
              <a:lnSpc>
                <a:spcPct val="120000"/>
              </a:lnSpc>
              <a:spcBef>
                <a:spcPts val="600"/>
              </a:spcBef>
              <a:buSzPct val="60000"/>
              <a:buFont typeface="Arial" panose="020B0604020202020204" pitchFamily="34" charset="0"/>
              <a:buChar char="►"/>
            </a:pPr>
            <a:r>
              <a:rPr lang="fr-FR" sz="4500" dirty="0" smtClean="0"/>
              <a:t>Des parcours d’apprentissages fondés sur une </a:t>
            </a:r>
            <a:r>
              <a:rPr lang="fr-FR" sz="4500" b="1" dirty="0" smtClean="0"/>
              <a:t>démarche de projet </a:t>
            </a:r>
            <a:r>
              <a:rPr lang="fr-FR" sz="4500" dirty="0" smtClean="0"/>
              <a:t>et engageant les élèves dans la réalisation de productions concrètes.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fr-FR" sz="4500" dirty="0" smtClean="0"/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fr-FR" dirty="0">
              <a:latin typeface="+mj-lt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2096581" y="3709358"/>
            <a:ext cx="0" cy="2303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096581" y="6012433"/>
            <a:ext cx="84190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76" y="285794"/>
            <a:ext cx="2792210" cy="96934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8582" y="2343198"/>
            <a:ext cx="707197" cy="32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12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7569" y="451858"/>
            <a:ext cx="9455527" cy="6435600"/>
          </a:xfrm>
          <a:prstGeom prst="rect">
            <a:avLst/>
          </a:prstGeom>
          <a:noFill/>
        </p:spPr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888521" y="1600199"/>
            <a:ext cx="9678837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l">
              <a:lnSpc>
                <a:spcPct val="10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b="1" dirty="0"/>
              <a:t>Les thématiques culturelles, « L’art de vivre ensemble » en classe de 2de, et « Gestes fondateurs et mondes en mouvement » au cycle terminal, restent communes à toutes les langues. </a:t>
            </a:r>
            <a:r>
              <a:rPr lang="fr-FR" sz="2000" dirty="0"/>
              <a:t>Elles se déclinent en huit axes, étudiés dans chaque langue en fonction de ses spécificités, et permettent de croiser les regards et de développer une approche interculturelle. </a:t>
            </a:r>
          </a:p>
          <a:p>
            <a:pPr marL="266700" indent="-266700" algn="l">
              <a:lnSpc>
                <a:spcPct val="10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b="1" dirty="0"/>
              <a:t>A l’articulation des activités langagières, une pratique par les élèves de la médiation (explicitation pour autrui) est mise en lumière et illustrée par des exemples concrets. </a:t>
            </a:r>
            <a:r>
              <a:rPr lang="fr-FR" sz="2000" dirty="0"/>
              <a:t>Lexique, grammaire, phonologie, orthographe sont réaffirmés comme étant des outils utilisés en contexte, indispensables à l’expression autonome et progressivement complexifiée de l’élève.  </a:t>
            </a:r>
          </a:p>
          <a:p>
            <a:pPr marL="266700" indent="-266700" algn="l">
              <a:lnSpc>
                <a:spcPct val="10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</a:pPr>
            <a:r>
              <a:rPr lang="fr-FR" sz="2000" b="1" dirty="0"/>
              <a:t>Les niveaux visés en fin de cycle terminal restent identiques pour la LVA (B2) et la LVB (B1) ; l’objectif à atteindre est B1 pour la LVC.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fr-FR" sz="2000" dirty="0" smtClean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fr-FR" sz="400" dirty="0">
              <a:latin typeface="+mj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81" y="390808"/>
            <a:ext cx="5511262" cy="8961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8582" y="2343198"/>
            <a:ext cx="707197" cy="32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55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>
          <a:xfrm>
            <a:off x="888521" y="1600199"/>
            <a:ext cx="9678837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fr-FR"/>
            </a:defPPr>
            <a:lvl1pPr marL="266700" indent="-266700">
              <a:lnSpc>
                <a:spcPct val="100000"/>
              </a:lnSpc>
              <a:spcBef>
                <a:spcPts val="1200"/>
              </a:spcBef>
              <a:buClr>
                <a:schemeClr val="accent5">
                  <a:lumMod val="60000"/>
                  <a:lumOff val="40000"/>
                </a:schemeClr>
              </a:buClr>
              <a:buSzPct val="120000"/>
              <a:buFont typeface="Wingdings" panose="05000000000000000000" pitchFamily="2" charset="2"/>
              <a:buChar char="§"/>
              <a:defRPr sz="2000" b="1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fr-FR" dirty="0"/>
              <a:t>Le programme du cycle Terminal préconise l’étude d’une séquence commune à deux voire trois langues différentes. </a:t>
            </a:r>
            <a:r>
              <a:rPr lang="fr-FR" b="0" dirty="0"/>
              <a:t>En déclinant une thématique dans deux ou trois langues-cultures, on enrichit le parcours de l’élève et sa capacité à appréhender un monde multiculturel. De manière générale, les LV contribuent à la formation citoyenne des élèves.</a:t>
            </a:r>
          </a:p>
          <a:p>
            <a:r>
              <a:rPr lang="fr-FR" dirty="0"/>
              <a:t>Une offre linguistique diversifiée </a:t>
            </a:r>
            <a:r>
              <a:rPr lang="fr-FR" b="0" dirty="0"/>
              <a:t>(LVA – LVB – LVC) </a:t>
            </a:r>
            <a:r>
              <a:rPr lang="fr-FR" dirty="0"/>
              <a:t>ainsi que le développement de l’enseignement en langue  </a:t>
            </a:r>
            <a:r>
              <a:rPr lang="fr-FR" b="0" dirty="0"/>
              <a:t>(DNL, discipline non linguistique, et ETLV, enseignement technologique en langue vivante) </a:t>
            </a:r>
            <a:r>
              <a:rPr lang="fr-FR" dirty="0"/>
              <a:t>participent à la valorisation et l’attractivité de l’établissement.</a:t>
            </a:r>
          </a:p>
          <a:p>
            <a:r>
              <a:rPr lang="fr-FR" dirty="0"/>
              <a:t>Le contact avec les LV, dans et hors la classe, ainsi que le développement des mobilités </a:t>
            </a:r>
            <a:r>
              <a:rPr lang="fr-FR" b="0" dirty="0"/>
              <a:t>(individuelles, collectives et virtuelles) </a:t>
            </a:r>
            <a:r>
              <a:rPr lang="fr-FR" dirty="0"/>
              <a:t>sont vivement encouragés. 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795" y="474122"/>
            <a:ext cx="7571888" cy="97544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9955" y="2259793"/>
            <a:ext cx="707197" cy="320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79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448</Words>
  <Application>Microsoft Office PowerPoint</Application>
  <PresentationFormat>Grand écran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Archive</vt:lpstr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Académie de Versailles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Florence Bouteloup</dc:creator>
  <cp:lastModifiedBy>Cecile Molliere</cp:lastModifiedBy>
  <cp:revision>74</cp:revision>
  <dcterms:created xsi:type="dcterms:W3CDTF">2019-01-30T08:43:38Z</dcterms:created>
  <dcterms:modified xsi:type="dcterms:W3CDTF">2019-02-19T15:57:03Z</dcterms:modified>
</cp:coreProperties>
</file>