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 id="2147483780" r:id="rId3"/>
    <p:sldMasterId id="2147483792" r:id="rId4"/>
    <p:sldMasterId id="2147483829" r:id="rId5"/>
  </p:sldMasterIdLst>
  <p:notesMasterIdLst>
    <p:notesMasterId r:id="rId33"/>
  </p:notesMasterIdLst>
  <p:sldIdLst>
    <p:sldId id="257" r:id="rId6"/>
    <p:sldId id="285" r:id="rId7"/>
    <p:sldId id="272" r:id="rId8"/>
    <p:sldId id="259" r:id="rId9"/>
    <p:sldId id="260" r:id="rId10"/>
    <p:sldId id="261" r:id="rId11"/>
    <p:sldId id="263" r:id="rId12"/>
    <p:sldId id="264" r:id="rId13"/>
    <p:sldId id="284" r:id="rId14"/>
    <p:sldId id="265" r:id="rId15"/>
    <p:sldId id="286" r:id="rId16"/>
    <p:sldId id="287" r:id="rId17"/>
    <p:sldId id="266" r:id="rId18"/>
    <p:sldId id="288" r:id="rId19"/>
    <p:sldId id="267" r:id="rId20"/>
    <p:sldId id="268" r:id="rId21"/>
    <p:sldId id="269" r:id="rId22"/>
    <p:sldId id="289" r:id="rId23"/>
    <p:sldId id="270" r:id="rId24"/>
    <p:sldId id="281" r:id="rId25"/>
    <p:sldId id="282" r:id="rId26"/>
    <p:sldId id="273" r:id="rId27"/>
    <p:sldId id="274" r:id="rId28"/>
    <p:sldId id="275" r:id="rId29"/>
    <p:sldId id="276" r:id="rId30"/>
    <p:sldId id="277" r:id="rId31"/>
    <p:sldId id="278" r:id="rId32"/>
  </p:sldIdLst>
  <p:sldSz cx="9144000" cy="7200900"/>
  <p:notesSz cx="6669088"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rence Giovannoni" initials="LG"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A5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p:cViewPr>
        <p:scale>
          <a:sx n="99" d="100"/>
          <a:sy n="99" d="100"/>
        </p:scale>
        <p:origin x="-1376" y="-80"/>
      </p:cViewPr>
      <p:guideLst>
        <p:guide orient="horz" pos="226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42B7603-25F6-4ABC-9293-D157D9A14F78}" type="datetimeFigureOut">
              <a:rPr lang="fr-FR"/>
              <a:pPr>
                <a:defRPr/>
              </a:pPr>
              <a:t>13/06/12</a:t>
            </a:fld>
            <a:endParaRPr lang="fr-FR"/>
          </a:p>
        </p:txBody>
      </p:sp>
      <p:sp>
        <p:nvSpPr>
          <p:cNvPr id="4" name="Espace réservé de l'image des diapositives 3"/>
          <p:cNvSpPr>
            <a:spLocks noGrp="1" noRot="1" noChangeAspect="1"/>
          </p:cNvSpPr>
          <p:nvPr>
            <p:ph type="sldImg" idx="2"/>
          </p:nvPr>
        </p:nvSpPr>
        <p:spPr>
          <a:xfrm>
            <a:off x="971550" y="744538"/>
            <a:ext cx="472757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87A523F-C90A-4FCC-97EA-2FCD391AE752}" type="slidenum">
              <a:rPr lang="fr-FR"/>
              <a:pPr>
                <a:defRPr/>
              </a:pPr>
              <a:t>‹#›</a:t>
            </a:fld>
            <a:endParaRPr lang="fr-FR"/>
          </a:p>
        </p:txBody>
      </p:sp>
    </p:spTree>
    <p:extLst>
      <p:ext uri="{BB962C8B-B14F-4D97-AF65-F5344CB8AC3E}">
        <p14:creationId xmlns:p14="http://schemas.microsoft.com/office/powerpoint/2010/main" val="40423124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87A523F-C90A-4FCC-97EA-2FCD391AE752}" type="slidenum">
              <a:rPr lang="fr-FR" smtClean="0"/>
              <a:pPr>
                <a:defRPr/>
              </a:pPr>
              <a:t>2</a:t>
            </a:fld>
            <a:endParaRPr lang="fr-FR"/>
          </a:p>
        </p:txBody>
      </p:sp>
    </p:spTree>
    <p:extLst>
      <p:ext uri="{BB962C8B-B14F-4D97-AF65-F5344CB8AC3E}">
        <p14:creationId xmlns:p14="http://schemas.microsoft.com/office/powerpoint/2010/main" val="332824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716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7168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73ED85-7F50-4580-A6DA-B7BA8CF65104}" type="slidenum">
              <a:rPr lang="fr-FR"/>
              <a:pPr fontAlgn="base">
                <a:spcBef>
                  <a:spcPct val="0"/>
                </a:spcBef>
                <a:spcAft>
                  <a:spcPct val="0"/>
                </a:spcAft>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7680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7680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C7BAF8-0382-43B3-8B99-30C410C1F1DB}" type="slidenum">
              <a:rPr lang="fr-FR"/>
              <a:pPr fontAlgn="base">
                <a:spcBef>
                  <a:spcPct val="0"/>
                </a:spcBef>
                <a:spcAft>
                  <a:spcPct val="0"/>
                </a:spcAft>
              </a:pPr>
              <a:t>9</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87A523F-C90A-4FCC-97EA-2FCD391AE752}" type="slidenum">
              <a:rPr lang="fr-FR" smtClean="0"/>
              <a:pPr>
                <a:defRPr/>
              </a:pPr>
              <a:t>18</a:t>
            </a:fld>
            <a:endParaRPr lang="fr-FR"/>
          </a:p>
        </p:txBody>
      </p:sp>
    </p:spTree>
    <p:extLst>
      <p:ext uri="{BB962C8B-B14F-4D97-AF65-F5344CB8AC3E}">
        <p14:creationId xmlns:p14="http://schemas.microsoft.com/office/powerpoint/2010/main" val="423686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36950"/>
            <a:ext cx="7772400" cy="1543526"/>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4080510"/>
            <a:ext cx="64008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948D0FD8-E0D3-4A34-AAEA-97167C8C21C0}"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E57BA27-A3B3-490C-ADEE-F167664F7D07}"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5F9245B-7C42-4354-A247-6FC699044B7B}"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2AD4E0B-E5A7-40FA-91AF-EF3D060C59D3}"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88409"/>
            <a:ext cx="2057400" cy="6144101"/>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88409"/>
            <a:ext cx="6019800" cy="61441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0D31D4BC-782C-4EB0-8472-44CDE22E4526}"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3E17954-DBB2-4148-8383-264E21478614}"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600" cy="1200150"/>
          </a:xfrm>
        </p:spPr>
        <p:txBody>
          <a:bodyPr/>
          <a:lstStyle/>
          <a:p>
            <a:r>
              <a:rPr lang="en-US"/>
              <a:t>Click to edit Master title style</a:t>
            </a:r>
            <a:endParaRPr lang="fr-FR"/>
          </a:p>
        </p:txBody>
      </p:sp>
      <p:sp>
        <p:nvSpPr>
          <p:cNvPr id="3" name="Table Placeholder 2"/>
          <p:cNvSpPr>
            <a:spLocks noGrp="1"/>
          </p:cNvSpPr>
          <p:nvPr>
            <p:ph type="tbl" idx="1"/>
          </p:nvPr>
        </p:nvSpPr>
        <p:spPr>
          <a:xfrm>
            <a:off x="457200" y="1679602"/>
            <a:ext cx="8229600" cy="4752975"/>
          </a:xfrm>
        </p:spPr>
        <p:txBody>
          <a:bodyPr/>
          <a:lstStyle/>
          <a:p>
            <a:pPr lvl="0"/>
            <a:endParaRPr lang="fr-FR" noProof="0"/>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53CBD973-8D6A-4B2A-872E-98AE4FFD31CF}"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E055BCE3-5A78-4864-AB83-EAD36935158B}"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36950"/>
            <a:ext cx="7772400" cy="1543526"/>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4080510"/>
            <a:ext cx="64008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0B799FE6-B850-4985-B659-ED5E0D73F0C1}"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C67624D-7F42-44C8-8387-2B51F0DC956E}"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6ED1E99-C674-4DF8-8CD2-B2E76466FB3E}"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F2D4BA9-239D-41EF-8169-FF780C008D06}"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627281"/>
            <a:ext cx="7772400" cy="1430179"/>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3052049"/>
            <a:ext cx="77724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833DBAD-1E5C-4BFA-8326-7F35794A3068}"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C49D904-3582-4401-8776-B9E1C0139538}"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80246"/>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80246"/>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B9618A83-92FF-49FC-910A-5DC5AFC9EAC6}"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050741F-DB50-42E3-A6F6-24837669DBD1}"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611869"/>
            <a:ext cx="404018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283619"/>
            <a:ext cx="404018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3" y="1611869"/>
            <a:ext cx="4041775"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33" y="2283619"/>
            <a:ext cx="4041775"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8BC2D613-F2BF-43F3-942C-FCF2FD019CAB}" type="datetime1">
              <a:rPr lang="fr-FR"/>
              <a:pPr>
                <a:defRPr/>
              </a:pPr>
              <a:t>13/06/12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B6ED1A6-10C1-4326-B509-6AB456BD4586}"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70C9691A-5602-43DB-B7FE-85C736F25040}" type="datetime1">
              <a:rPr lang="fr-FR"/>
              <a:pPr>
                <a:defRPr/>
              </a:pPr>
              <a:t>13/06/12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8BC85198-E2A0-4BCF-8B94-B999A68967EE}"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828D803-0621-420C-9393-6405F1F81F52}" type="datetime1">
              <a:rPr lang="fr-FR"/>
              <a:pPr>
                <a:defRPr/>
              </a:pPr>
              <a:t>13/06/12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1EB0FFA6-DC94-4DEE-9324-66AF2A4F517D}"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824573A-CD50-4337-B113-0249CF13491B}"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9939A84-BC1D-4A01-8C3A-0782396A1ABE}"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19" y="286702"/>
            <a:ext cx="3008313" cy="1220153"/>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86739"/>
            <a:ext cx="5111750"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19" y="1506865"/>
            <a:ext cx="3008313"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A8FEFFD-5DB9-4958-8C8B-B1F8FD687EEC}"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ED7F502-54BE-485E-B5E8-BBB54EA42088}"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40631"/>
            <a:ext cx="5486400" cy="5950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43414"/>
            <a:ext cx="5486400" cy="43205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635706"/>
            <a:ext cx="54864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8EAEE1B-37E4-43C5-8ED0-4615CAD4468D}"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7C571A7-2601-48C7-BB7A-150F98DAF618}"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94B9343-5285-4B62-9EDA-E58808BB7162}"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4A5CFE-F3DF-4AAD-83F0-B92BB0905CCB}"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88406"/>
            <a:ext cx="2057400" cy="6144101"/>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88406"/>
            <a:ext cx="6019800" cy="61441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6072A28-1BAD-4738-82B2-A175B698848E}"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FB38861-949C-43CB-AA3C-5B7AE35D83E2}"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36950"/>
            <a:ext cx="7772400" cy="1543526"/>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4080510"/>
            <a:ext cx="64008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3016FE82-8ED9-4401-8F03-8F443BF09057}"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5183CB2-BA87-4BC9-AC12-031DE1AC1161}" type="slidenum">
              <a:rPr lang="fr-FR"/>
              <a:pPr>
                <a:defRPr/>
              </a:pPr>
              <a:t>‹#›</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A028E35-35D4-40A3-B6B7-17BD799AA200}"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2D8E3AE-6BEF-430A-AD36-2833CE9FCF30}" type="slidenum">
              <a:rPr lang="fr-FR"/>
              <a:pPr>
                <a:defRPr/>
              </a:pPr>
              <a:t>‹#›</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627277"/>
            <a:ext cx="7772400" cy="1430179"/>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3052049"/>
            <a:ext cx="77724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442780CD-8FE8-490E-BA84-CFB3FA49BEA6}"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46C3FF7-580D-4284-8D74-E79CBAE2E157}" type="slidenum">
              <a:rPr lang="fr-FR"/>
              <a:pPr>
                <a:defRPr/>
              </a:pPr>
              <a:t>‹#›</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80242"/>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80242"/>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B3FA87EE-D288-4255-BE49-64EA05DEC8DE}"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B58FEAF-738A-4269-8399-6681AE5A38D1}" type="slidenum">
              <a:rPr lang="fr-FR"/>
              <a:pPr>
                <a:defRPr/>
              </a:pPr>
              <a:t>‹#›</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611869"/>
            <a:ext cx="404018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283619"/>
            <a:ext cx="404018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3" y="1611869"/>
            <a:ext cx="4041775"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33" y="2283619"/>
            <a:ext cx="4041775"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7BB68460-D628-4B60-8B24-6356409FB97E}" type="datetime1">
              <a:rPr lang="fr-FR"/>
              <a:pPr>
                <a:defRPr/>
              </a:pPr>
              <a:t>13/06/12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E9EF8C8E-2A10-463E-96A8-5FA1C018E860}" type="slidenum">
              <a:rPr lang="fr-FR"/>
              <a:pPr>
                <a:defRPr/>
              </a:pPr>
              <a:t>‹#›</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5E53EDF0-5F42-434D-96C1-1377FA94F2D2}" type="datetime1">
              <a:rPr lang="fr-FR"/>
              <a:pPr>
                <a:defRPr/>
              </a:pPr>
              <a:t>13/06/12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B0E6C58-ABC7-4B12-BD1C-754987EC7019}"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627284"/>
            <a:ext cx="7772400" cy="1430179"/>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3052049"/>
            <a:ext cx="77724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A07C202-5B57-4058-82F0-C22F2C1F55DC}"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A428D9A-EBB8-4209-873B-DAC6F8F0E2BD}" type="slidenum">
              <a:rPr lang="fr-FR"/>
              <a:pPr>
                <a:defRPr/>
              </a:pPr>
              <a:t>‹#›</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EE7EB6C-03B1-46CF-BBEA-C5C48E4A60C7}" type="datetime1">
              <a:rPr lang="fr-FR"/>
              <a:pPr>
                <a:defRPr/>
              </a:pPr>
              <a:t>13/06/12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FE709866-C696-42A7-9543-7DBB5DEB86A5}" type="slidenum">
              <a:rPr lang="fr-FR"/>
              <a:pPr>
                <a:defRPr/>
              </a:pPr>
              <a:t>‹#›</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19" y="286702"/>
            <a:ext cx="3008313" cy="1220153"/>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86734"/>
            <a:ext cx="5111750"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19" y="1506865"/>
            <a:ext cx="3008313"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AA6612B-345E-409F-8F08-BCBF2AB9BF29}"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0484735-5D51-45D4-9063-6AA513DE6758}" type="slidenum">
              <a:rPr lang="fr-FR"/>
              <a:pPr>
                <a:defRPr/>
              </a:pPr>
              <a:t>‹#›</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40631"/>
            <a:ext cx="5486400" cy="5950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43414"/>
            <a:ext cx="5486400" cy="43205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635706"/>
            <a:ext cx="54864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1EF1027-BBFA-4B63-827F-38C48A3F7488}"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E3DA186-AF8D-41BD-8102-9F38CF7B1073}" type="slidenum">
              <a:rPr lang="fr-FR"/>
              <a:pPr>
                <a:defRPr/>
              </a:pPr>
              <a:t>‹#›</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81E2862-8349-4659-9ABC-12D2E0025A1D}"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1F5AD7-D647-4BC9-A28B-CC78C3623339}" type="slidenum">
              <a:rPr lang="fr-FR"/>
              <a:pPr>
                <a:defRPr/>
              </a:pPr>
              <a:t>‹#›</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88402"/>
            <a:ext cx="2057400" cy="6144101"/>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88402"/>
            <a:ext cx="6019800" cy="61441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51B9186-7870-463C-92E4-729CFB773782}"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76D82DE-0E2A-4222-A9B6-33F5D21B6A74}" type="slidenum">
              <a:rPr lang="fr-FR"/>
              <a:pPr>
                <a:defRPr/>
              </a:pPr>
              <a:t>‹#›</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36950"/>
            <a:ext cx="7772400" cy="1543526"/>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4080510"/>
            <a:ext cx="64008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CBA24DC3-05DC-4EA4-8FC0-BA9AC6A0B360}"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988488C-AF64-4797-9CEF-C39CC5E761B6}" type="slidenum">
              <a:rPr lang="fr-FR"/>
              <a:pPr>
                <a:defRPr/>
              </a:pPr>
              <a:t>‹#›</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0C6A4393-8CA9-49C0-8BA0-B3EF23BC0D14}"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236EA50-32B6-4436-91A5-623B68BDF392}" type="slidenum">
              <a:rPr lang="fr-FR"/>
              <a:pPr>
                <a:defRPr/>
              </a:pPr>
              <a:t>‹#›</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627272"/>
            <a:ext cx="7772400" cy="1430179"/>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3052049"/>
            <a:ext cx="77724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13C22E9-95A1-49F7-9385-46DFD7767394}"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998165A-93F2-48C2-B3D6-A6868A31C2AF}" type="slidenum">
              <a:rPr lang="fr-FR"/>
              <a:pPr>
                <a:defRPr/>
              </a:pPr>
              <a:t>‹#›</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80237"/>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80237"/>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012A1E19-10B9-4906-8E00-965D2DC86EB7}"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6B07439-0F07-4E63-A4B7-A660694C726D}" type="slidenum">
              <a:rPr lang="fr-FR"/>
              <a:pPr>
                <a:defRPr/>
              </a:pPr>
              <a:t>‹#›</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611869"/>
            <a:ext cx="404018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283619"/>
            <a:ext cx="404018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3" y="1611869"/>
            <a:ext cx="4041775"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33" y="2283619"/>
            <a:ext cx="4041775"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4A456AA-34A2-49A3-B850-0BF5E47B18DC}" type="datetime1">
              <a:rPr lang="fr-FR"/>
              <a:pPr>
                <a:defRPr/>
              </a:pPr>
              <a:t>13/06/12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F9F2C5CF-DCDC-4839-915B-5A14BD47AC83}"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80249"/>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80249"/>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F5403391-7322-47B5-8515-601AA07D1929}"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2CADFF9-19DD-4099-8F40-B813C7088D2A}" type="slidenum">
              <a:rPr lang="fr-FR"/>
              <a:pPr>
                <a:defRPr/>
              </a:pPr>
              <a:t>‹#›</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B6B31353-378C-4508-BCE9-564EAC97D144}" type="datetime1">
              <a:rPr lang="fr-FR"/>
              <a:pPr>
                <a:defRPr/>
              </a:pPr>
              <a:t>13/06/12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A2ADF1DC-C7B0-4995-A249-79E8E47C882D}" type="slidenum">
              <a:rPr lang="fr-FR"/>
              <a:pPr>
                <a:defRPr/>
              </a:pPr>
              <a:t>‹#›</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F660722-A8A7-49E7-A2C3-2EDD0F44DC2D}" type="datetime1">
              <a:rPr lang="fr-FR"/>
              <a:pPr>
                <a:defRPr/>
              </a:pPr>
              <a:t>13/06/12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A8603164-2CAA-4376-9E18-769BE1813998}" type="slidenum">
              <a:rPr lang="fr-FR"/>
              <a:pPr>
                <a:defRPr/>
              </a:pPr>
              <a:t>‹#›</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19" y="286702"/>
            <a:ext cx="3008313" cy="1220153"/>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86729"/>
            <a:ext cx="5111750"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19" y="1506865"/>
            <a:ext cx="3008313"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33E69F8-8680-427C-8531-676FB8158203}"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6B09781-6624-4606-B5C9-8A69BA01C615}" type="slidenum">
              <a:rPr lang="fr-FR"/>
              <a:pPr>
                <a:defRPr/>
              </a:pPr>
              <a:t>‹#›</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40631"/>
            <a:ext cx="5486400" cy="5950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43414"/>
            <a:ext cx="5486400" cy="43205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635706"/>
            <a:ext cx="54864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4FB2F15-0F77-4741-BF43-CAE93D50D21F}"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9ED03E4-EA4E-4FB8-B24E-E0E9BE2B9430}" type="slidenum">
              <a:rPr lang="fr-FR"/>
              <a:pPr>
                <a:defRPr/>
              </a:pPr>
              <a:t>‹#›</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5701A8F-FBA6-48BC-9159-0CAE06A90C13}"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65E7F2F-1F27-4BFA-AB75-651DAA16DB99}" type="slidenum">
              <a:rPr lang="fr-FR"/>
              <a:pPr>
                <a:defRPr/>
              </a:pPr>
              <a:t>‹#›</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88397"/>
            <a:ext cx="2057400" cy="6144101"/>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88397"/>
            <a:ext cx="6019800" cy="61441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2AB92FA-D0E7-442E-9545-FB85792C9D35}" type="datetime1">
              <a:rPr lang="fr-FR"/>
              <a:pPr>
                <a:defRPr/>
              </a:pPr>
              <a:t>13/06/12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DCB869B-96C0-4329-A14E-6769E0CC043B}" type="slidenum">
              <a:rPr lang="fr-FR"/>
              <a:pPr>
                <a:defRPr/>
              </a:pPr>
              <a:t>‹#›</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36950"/>
            <a:ext cx="7772400" cy="1543526"/>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4080510"/>
            <a:ext cx="64008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083CDCB0-EE9D-4967-B196-AA6AD54B1E05}" type="datetime1">
              <a:rPr lang="fr-FR"/>
              <a:pPr>
                <a:defRPr/>
              </a:pPr>
              <a:t>13/06/12</a:t>
            </a:fld>
            <a:endParaRPr lang="fr-BE"/>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CED49206-96C3-45A2-A285-969C3E5B6546}" type="slidenum">
              <a:rPr lang="fr-BE"/>
              <a:pPr>
                <a:defRPr/>
              </a:pPr>
              <a:t>‹#›</a:t>
            </a:fld>
            <a:endParaRPr lang="fr-B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AAB77C52-BA69-4721-865A-5F649D51FF1A}" type="datetime1">
              <a:rPr lang="fr-FR"/>
              <a:pPr>
                <a:defRPr/>
              </a:pPr>
              <a:t>13/06/12</a:t>
            </a:fld>
            <a:endParaRPr lang="fr-BE"/>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1F6FB274-6F25-4798-AED1-C765EAB052B5}" type="slidenum">
              <a:rPr lang="fr-BE"/>
              <a:pPr>
                <a:defRPr/>
              </a:pPr>
              <a:t>‹#›</a:t>
            </a:fld>
            <a:endParaRPr lang="fr-B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627258"/>
            <a:ext cx="7772400" cy="1430179"/>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3052049"/>
            <a:ext cx="77724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4A37F765-3A42-48D3-BB01-A7ACE93F1577}" type="datetime1">
              <a:rPr lang="fr-FR"/>
              <a:pPr>
                <a:defRPr/>
              </a:pPr>
              <a:t>13/06/12</a:t>
            </a:fld>
            <a:endParaRPr lang="fr-BE"/>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00519316-4B2D-4369-935C-248FEF1981A3}" type="slidenum">
              <a:rPr lang="fr-BE"/>
              <a:pPr>
                <a:defRPr/>
              </a:pPr>
              <a:t>‹#›</a:t>
            </a:fld>
            <a:endParaRPr lang="fr-BE"/>
          </a:p>
        </p:txBody>
      </p:sp>
    </p:spTree>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80223"/>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80223"/>
            <a:ext cx="403860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solidFill>
                  <a:schemeClr val="tx1">
                    <a:tint val="75000"/>
                  </a:schemeClr>
                </a:solidFill>
              </a:defRPr>
            </a:lvl1pPr>
          </a:lstStyle>
          <a:p>
            <a:pPr>
              <a:defRPr/>
            </a:pPr>
            <a:fld id="{244F3E73-D618-4DDF-944E-5948B8B832B2}" type="datetime1">
              <a:rPr lang="fr-FR"/>
              <a:pPr>
                <a:defRPr/>
              </a:pPr>
              <a:t>13/06/12</a:t>
            </a:fld>
            <a:endParaRPr lang="fr-BE"/>
          </a:p>
        </p:txBody>
      </p:sp>
      <p:sp>
        <p:nvSpPr>
          <p:cNvPr id="6" name="Espace réservé du pied de page 5"/>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7" name="Espace réservé du numéro de diapositive 6"/>
          <p:cNvSpPr>
            <a:spLocks noGrp="1"/>
          </p:cNvSpPr>
          <p:nvPr>
            <p:ph type="sldNum" sz="quarter" idx="12"/>
          </p:nvPr>
        </p:nvSpPr>
        <p:spPr/>
        <p:txBody>
          <a:bodyPr/>
          <a:lstStyle>
            <a:lvl1pPr>
              <a:defRPr>
                <a:solidFill>
                  <a:schemeClr val="tx1">
                    <a:tint val="75000"/>
                  </a:schemeClr>
                </a:solidFill>
              </a:defRPr>
            </a:lvl1pPr>
          </a:lstStyle>
          <a:p>
            <a:pPr>
              <a:defRPr/>
            </a:pPr>
            <a:fld id="{5639B513-3AD5-4144-BDEB-942902917696}" type="slidenum">
              <a:rPr lang="fr-BE"/>
              <a:pPr>
                <a:defRPr/>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611869"/>
            <a:ext cx="404018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283619"/>
            <a:ext cx="404018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3" y="1611869"/>
            <a:ext cx="4041775"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33" y="2283619"/>
            <a:ext cx="4041775"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4245D6C9-8A70-47BF-8CC1-B69558A2D869}" type="datetime1">
              <a:rPr lang="fr-FR"/>
              <a:pPr>
                <a:defRPr/>
              </a:pPr>
              <a:t>13/06/12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E5DF75E4-7278-42EB-B9E3-9CC23A91593A}" type="slidenum">
              <a:rPr lang="fr-FR"/>
              <a:pPr>
                <a:defRPr/>
              </a:pPr>
              <a:t>‹#›</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611869"/>
            <a:ext cx="404018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283619"/>
            <a:ext cx="404018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3" y="1611869"/>
            <a:ext cx="4041775"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33" y="2283619"/>
            <a:ext cx="4041775"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solidFill>
                  <a:schemeClr val="tx1">
                    <a:tint val="75000"/>
                  </a:schemeClr>
                </a:solidFill>
              </a:defRPr>
            </a:lvl1pPr>
          </a:lstStyle>
          <a:p>
            <a:pPr>
              <a:defRPr/>
            </a:pPr>
            <a:fld id="{6F958EE5-EC80-4839-8164-099B67EFC88D}" type="datetime1">
              <a:rPr lang="fr-FR"/>
              <a:pPr>
                <a:defRPr/>
              </a:pPr>
              <a:t>13/06/12</a:t>
            </a:fld>
            <a:endParaRPr lang="fr-BE"/>
          </a:p>
        </p:txBody>
      </p:sp>
      <p:sp>
        <p:nvSpPr>
          <p:cNvPr id="8" name="Espace réservé du pied de page 7"/>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9" name="Espace réservé du numéro de diapositive 8"/>
          <p:cNvSpPr>
            <a:spLocks noGrp="1"/>
          </p:cNvSpPr>
          <p:nvPr>
            <p:ph type="sldNum" sz="quarter" idx="12"/>
          </p:nvPr>
        </p:nvSpPr>
        <p:spPr/>
        <p:txBody>
          <a:bodyPr/>
          <a:lstStyle>
            <a:lvl1pPr>
              <a:defRPr>
                <a:solidFill>
                  <a:schemeClr val="tx1">
                    <a:tint val="75000"/>
                  </a:schemeClr>
                </a:solidFill>
              </a:defRPr>
            </a:lvl1pPr>
          </a:lstStyle>
          <a:p>
            <a:pPr>
              <a:defRPr/>
            </a:pPr>
            <a:fld id="{9D1E94A2-2C91-43F3-A7C8-1FF05816DD11}" type="slidenum">
              <a:rPr lang="fr-BE"/>
              <a:pPr>
                <a:defRPr/>
              </a:pPr>
              <a:t>‹#›</a:t>
            </a:fld>
            <a:endParaRPr lang="fr-B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lvl1pPr>
              <a:defRPr>
                <a:solidFill>
                  <a:schemeClr val="tx1">
                    <a:tint val="75000"/>
                  </a:schemeClr>
                </a:solidFill>
              </a:defRPr>
            </a:lvl1pPr>
          </a:lstStyle>
          <a:p>
            <a:pPr>
              <a:defRPr/>
            </a:pPr>
            <a:fld id="{5E9F653A-8888-40AE-811B-5E3FA2D5922F}" type="datetime1">
              <a:rPr lang="fr-FR"/>
              <a:pPr>
                <a:defRPr/>
              </a:pPr>
              <a:t>13/06/12</a:t>
            </a:fld>
            <a:endParaRPr lang="fr-BE"/>
          </a:p>
        </p:txBody>
      </p:sp>
      <p:sp>
        <p:nvSpPr>
          <p:cNvPr id="4" name="Espace réservé du pied de page 3"/>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5" name="Espace réservé du numéro de diapositive 4"/>
          <p:cNvSpPr>
            <a:spLocks noGrp="1"/>
          </p:cNvSpPr>
          <p:nvPr>
            <p:ph type="sldNum" sz="quarter" idx="12"/>
          </p:nvPr>
        </p:nvSpPr>
        <p:spPr/>
        <p:txBody>
          <a:bodyPr/>
          <a:lstStyle>
            <a:lvl1pPr>
              <a:defRPr>
                <a:solidFill>
                  <a:schemeClr val="tx1">
                    <a:tint val="75000"/>
                  </a:schemeClr>
                </a:solidFill>
              </a:defRPr>
            </a:lvl1pPr>
          </a:lstStyle>
          <a:p>
            <a:pPr>
              <a:defRPr/>
            </a:pPr>
            <a:fld id="{C2F1ACED-03D2-478B-A22C-FACC04B98C0A}" type="slidenum">
              <a:rPr lang="fr-BE"/>
              <a:pPr>
                <a:defRPr/>
              </a:pPr>
              <a:t>‹#›</a:t>
            </a:fld>
            <a:endParaRPr lang="fr-B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1">
                    <a:tint val="75000"/>
                  </a:schemeClr>
                </a:solidFill>
              </a:defRPr>
            </a:lvl1pPr>
          </a:lstStyle>
          <a:p>
            <a:pPr>
              <a:defRPr/>
            </a:pPr>
            <a:fld id="{C013ECBE-96FC-4C90-BD8B-00FABD091175}" type="datetime1">
              <a:rPr lang="fr-FR"/>
              <a:pPr>
                <a:defRPr/>
              </a:pPr>
              <a:t>13/06/12</a:t>
            </a:fld>
            <a:endParaRPr lang="fr-BE"/>
          </a:p>
        </p:txBody>
      </p:sp>
      <p:sp>
        <p:nvSpPr>
          <p:cNvPr id="3" name="Espace réservé du pied de page 2"/>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4" name="Espace réservé du numéro de diapositive 3"/>
          <p:cNvSpPr>
            <a:spLocks noGrp="1"/>
          </p:cNvSpPr>
          <p:nvPr>
            <p:ph type="sldNum" sz="quarter" idx="12"/>
          </p:nvPr>
        </p:nvSpPr>
        <p:spPr/>
        <p:txBody>
          <a:bodyPr/>
          <a:lstStyle>
            <a:lvl1pPr>
              <a:defRPr>
                <a:solidFill>
                  <a:schemeClr val="tx1">
                    <a:tint val="75000"/>
                  </a:schemeClr>
                </a:solidFill>
              </a:defRPr>
            </a:lvl1pPr>
          </a:lstStyle>
          <a:p>
            <a:pPr>
              <a:defRPr/>
            </a:pPr>
            <a:fld id="{E53F4AE1-AAB6-43BA-9C35-91CF90C3D8B1}" type="slidenum">
              <a:rPr lang="fr-BE"/>
              <a:pPr>
                <a:defRPr/>
              </a:pPr>
              <a:t>‹#›</a:t>
            </a:fld>
            <a:endParaRPr lang="fr-B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19" y="286702"/>
            <a:ext cx="3008313" cy="1220153"/>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86715"/>
            <a:ext cx="5111750"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19" y="1506865"/>
            <a:ext cx="3008313"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solidFill>
                  <a:schemeClr val="tx1">
                    <a:tint val="75000"/>
                  </a:schemeClr>
                </a:solidFill>
              </a:defRPr>
            </a:lvl1pPr>
          </a:lstStyle>
          <a:p>
            <a:pPr>
              <a:defRPr/>
            </a:pPr>
            <a:fld id="{3FB2110F-2783-4A92-966C-1288D94AB267}" type="datetime1">
              <a:rPr lang="fr-FR"/>
              <a:pPr>
                <a:defRPr/>
              </a:pPr>
              <a:t>13/06/12</a:t>
            </a:fld>
            <a:endParaRPr lang="fr-BE"/>
          </a:p>
        </p:txBody>
      </p:sp>
      <p:sp>
        <p:nvSpPr>
          <p:cNvPr id="6" name="Espace réservé du pied de page 5"/>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7" name="Espace réservé du numéro de diapositive 6"/>
          <p:cNvSpPr>
            <a:spLocks noGrp="1"/>
          </p:cNvSpPr>
          <p:nvPr>
            <p:ph type="sldNum" sz="quarter" idx="12"/>
          </p:nvPr>
        </p:nvSpPr>
        <p:spPr/>
        <p:txBody>
          <a:bodyPr/>
          <a:lstStyle>
            <a:lvl1pPr>
              <a:defRPr>
                <a:solidFill>
                  <a:schemeClr val="tx1">
                    <a:tint val="75000"/>
                  </a:schemeClr>
                </a:solidFill>
              </a:defRPr>
            </a:lvl1pPr>
          </a:lstStyle>
          <a:p>
            <a:pPr>
              <a:defRPr/>
            </a:pPr>
            <a:fld id="{EE79F4EF-000C-43D9-99F2-51F2304FA184}" type="slidenum">
              <a:rPr lang="fr-BE"/>
              <a:pPr>
                <a:defRPr/>
              </a:pPr>
              <a:t>‹#›</a:t>
            </a:fld>
            <a:endParaRPr lang="fr-B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40631"/>
            <a:ext cx="5486400" cy="595075"/>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43414"/>
            <a:ext cx="5486400" cy="43205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635706"/>
            <a:ext cx="54864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solidFill>
                  <a:schemeClr val="tx1">
                    <a:tint val="75000"/>
                  </a:schemeClr>
                </a:solidFill>
              </a:defRPr>
            </a:lvl1pPr>
          </a:lstStyle>
          <a:p>
            <a:pPr>
              <a:defRPr/>
            </a:pPr>
            <a:fld id="{3A1A8621-BB4A-4453-96BC-37D48514C77D}" type="datetime1">
              <a:rPr lang="fr-FR"/>
              <a:pPr>
                <a:defRPr/>
              </a:pPr>
              <a:t>13/06/12</a:t>
            </a:fld>
            <a:endParaRPr lang="fr-BE"/>
          </a:p>
        </p:txBody>
      </p:sp>
      <p:sp>
        <p:nvSpPr>
          <p:cNvPr id="6" name="Espace réservé du pied de page 5"/>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7" name="Espace réservé du numéro de diapositive 6"/>
          <p:cNvSpPr>
            <a:spLocks noGrp="1"/>
          </p:cNvSpPr>
          <p:nvPr>
            <p:ph type="sldNum" sz="quarter" idx="12"/>
          </p:nvPr>
        </p:nvSpPr>
        <p:spPr/>
        <p:txBody>
          <a:bodyPr/>
          <a:lstStyle>
            <a:lvl1pPr>
              <a:defRPr>
                <a:solidFill>
                  <a:schemeClr val="tx1">
                    <a:tint val="75000"/>
                  </a:schemeClr>
                </a:solidFill>
              </a:defRPr>
            </a:lvl1pPr>
          </a:lstStyle>
          <a:p>
            <a:pPr>
              <a:defRPr/>
            </a:pPr>
            <a:fld id="{78C07824-F486-4CEB-A261-98AE3A7A812B}" type="slidenum">
              <a:rPr lang="fr-BE"/>
              <a:pPr>
                <a:defRPr/>
              </a:pPr>
              <a:t>‹#›</a:t>
            </a:fld>
            <a:endParaRPr lang="fr-B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91DDC8FE-6978-4887-AB11-F1697A94F0E4}" type="datetime1">
              <a:rPr lang="fr-FR"/>
              <a:pPr>
                <a:defRPr/>
              </a:pPr>
              <a:t>13/06/12</a:t>
            </a:fld>
            <a:endParaRPr lang="fr-BE"/>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037ADF22-7C6A-419E-A3D3-90E4C1798E98}" type="slidenum">
              <a:rPr lang="fr-BE"/>
              <a:pPr>
                <a:defRPr/>
              </a:pPr>
              <a:t>‹#›</a:t>
            </a:fld>
            <a:endParaRPr lang="fr-B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88383"/>
            <a:ext cx="2057400" cy="6144101"/>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88383"/>
            <a:ext cx="6019800" cy="6144101"/>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solidFill>
                  <a:schemeClr val="tx1">
                    <a:tint val="75000"/>
                  </a:schemeClr>
                </a:solidFill>
              </a:defRPr>
            </a:lvl1pPr>
          </a:lstStyle>
          <a:p>
            <a:pPr>
              <a:defRPr/>
            </a:pPr>
            <a:fld id="{5F0D33C1-F086-48C5-94F5-3291F38ADA60}" type="datetime1">
              <a:rPr lang="fr-FR"/>
              <a:pPr>
                <a:defRPr/>
              </a:pPr>
              <a:t>13/06/12</a:t>
            </a:fld>
            <a:endParaRPr lang="fr-BE"/>
          </a:p>
        </p:txBody>
      </p:sp>
      <p:sp>
        <p:nvSpPr>
          <p:cNvPr id="5" name="Espace réservé du pied de page 4"/>
          <p:cNvSpPr>
            <a:spLocks noGrp="1"/>
          </p:cNvSpPr>
          <p:nvPr>
            <p:ph type="ftr" sz="quarter" idx="11"/>
          </p:nvPr>
        </p:nvSpPr>
        <p:spPr/>
        <p:txBody>
          <a:bodyPr/>
          <a:lstStyle>
            <a:lvl1pPr>
              <a:defRPr>
                <a:solidFill>
                  <a:schemeClr val="tx1">
                    <a:tint val="75000"/>
                  </a:schemeClr>
                </a:solidFill>
              </a:defRPr>
            </a:lvl1pPr>
          </a:lstStyle>
          <a:p>
            <a:pPr>
              <a:defRPr/>
            </a:pPr>
            <a:endParaRPr lang="fr-BE"/>
          </a:p>
        </p:txBody>
      </p:sp>
      <p:sp>
        <p:nvSpPr>
          <p:cNvPr id="6" name="Espace réservé du numéro de diapositive 5"/>
          <p:cNvSpPr>
            <a:spLocks noGrp="1"/>
          </p:cNvSpPr>
          <p:nvPr>
            <p:ph type="sldNum" sz="quarter" idx="12"/>
          </p:nvPr>
        </p:nvSpPr>
        <p:spPr/>
        <p:txBody>
          <a:bodyPr/>
          <a:lstStyle>
            <a:lvl1pPr>
              <a:defRPr>
                <a:solidFill>
                  <a:schemeClr val="tx1">
                    <a:tint val="75000"/>
                  </a:schemeClr>
                </a:solidFill>
              </a:defRPr>
            </a:lvl1pPr>
          </a:lstStyle>
          <a:p>
            <a:pPr>
              <a:defRPr/>
            </a:pPr>
            <a:fld id="{FEABEC8A-3DE9-414D-87CA-2C1FEAE34537}" type="slidenum">
              <a:rPr lang="fr-BE"/>
              <a:pPr>
                <a:defRPr/>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F4B7A99-5470-4014-9E2B-39853426C7C5}" type="datetime1">
              <a:rPr lang="fr-FR"/>
              <a:pPr>
                <a:defRPr/>
              </a:pPr>
              <a:t>13/06/12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3C72751F-5341-4F79-9DD1-0C7EEEDC38F1}"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E0D1BEC-4B17-4E4E-8C75-9ECDC002C8BD}" type="datetime1">
              <a:rPr lang="fr-FR"/>
              <a:pPr>
                <a:defRPr/>
              </a:pPr>
              <a:t>13/06/12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186D5158-FFC3-45A1-92AC-C8A6AB716245}"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19" y="286702"/>
            <a:ext cx="3008313" cy="1220153"/>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86742"/>
            <a:ext cx="5111750"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19" y="1506865"/>
            <a:ext cx="3008313"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4814AFA-F2C0-4AAB-A1F1-0DBEB4754E9C}"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42F5A3C-B18A-43F2-946E-6FC2E1DB492A}"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40631"/>
            <a:ext cx="5486400" cy="5950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43414"/>
            <a:ext cx="5486400" cy="43205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635706"/>
            <a:ext cx="54864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139D175-38C1-4E75-B844-1486C040FAE6}" type="datetime1">
              <a:rPr lang="fr-FR"/>
              <a:pPr>
                <a:defRPr/>
              </a:pPr>
              <a:t>13/06/12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66A7C4C3-9D67-4F4C-8A4F-3DBE87A23837}"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2" Type="http://schemas.openxmlformats.org/officeDocument/2006/relationships/theme" Target="../theme/theme4.xml"/><Relationship Id="rId1" Type="http://schemas.openxmlformats.org/officeDocument/2006/relationships/slideLayout" Target="../slideLayouts/slideLayout35.xml"/><Relationship Id="rId2" Type="http://schemas.openxmlformats.org/officeDocument/2006/relationships/slideLayout" Target="../slideLayouts/slideLayout36.xml"/><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2" Type="http://schemas.openxmlformats.org/officeDocument/2006/relationships/theme" Target="../theme/theme5.xml"/><Relationship Id="rId1" Type="http://schemas.openxmlformats.org/officeDocument/2006/relationships/slideLayout" Target="../slideLayouts/slideLayout46.xml"/><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 Id="rId9" Type="http://schemas.openxmlformats.org/officeDocument/2006/relationships/slideLayout" Target="../slideLayouts/slideLayout54.xml"/><Relationship Id="rId10"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88925"/>
            <a:ext cx="8229600" cy="1200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57200" y="1679575"/>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673850"/>
            <a:ext cx="2133600" cy="38417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C774176E-1ABB-4546-9180-3FD5464BE01C}" type="datetime1">
              <a:rPr lang="fr-FR"/>
              <a:pPr>
                <a:defRPr/>
              </a:pPr>
              <a:t>13/06/12</a:t>
            </a:fld>
            <a:endParaRPr lang="fr-FR"/>
          </a:p>
        </p:txBody>
      </p:sp>
      <p:sp>
        <p:nvSpPr>
          <p:cNvPr id="5" name="Espace réservé du pied de page 4"/>
          <p:cNvSpPr>
            <a:spLocks noGrp="1"/>
          </p:cNvSpPr>
          <p:nvPr>
            <p:ph type="ftr" sz="quarter" idx="3"/>
          </p:nvPr>
        </p:nvSpPr>
        <p:spPr>
          <a:xfrm>
            <a:off x="3124200" y="6673850"/>
            <a:ext cx="2895600" cy="38417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673850"/>
            <a:ext cx="2133600" cy="38417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DABF2414-BA6E-4BF3-9C22-DACB690B05AB}"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852" r:id="rId1"/>
    <p:sldLayoutId id="2147483851" r:id="rId2"/>
    <p:sldLayoutId id="2147483850" r:id="rId3"/>
    <p:sldLayoutId id="2147483849" r:id="rId4"/>
    <p:sldLayoutId id="2147483848" r:id="rId5"/>
    <p:sldLayoutId id="2147483847" r:id="rId6"/>
    <p:sldLayoutId id="2147483846" r:id="rId7"/>
    <p:sldLayoutId id="2147483845" r:id="rId8"/>
    <p:sldLayoutId id="2147483844" r:id="rId9"/>
    <p:sldLayoutId id="2147483843" r:id="rId10"/>
    <p:sldLayoutId id="2147483842" r:id="rId11"/>
    <p:sldLayoutId id="2147483886"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Espace réservé du titre 1"/>
          <p:cNvSpPr>
            <a:spLocks noGrp="1"/>
          </p:cNvSpPr>
          <p:nvPr>
            <p:ph type="title"/>
          </p:nvPr>
        </p:nvSpPr>
        <p:spPr bwMode="auto">
          <a:xfrm>
            <a:off x="457200" y="288925"/>
            <a:ext cx="8229600" cy="1200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4339" name="Espace réservé du texte 2"/>
          <p:cNvSpPr>
            <a:spLocks noGrp="1"/>
          </p:cNvSpPr>
          <p:nvPr>
            <p:ph type="body" idx="1"/>
          </p:nvPr>
        </p:nvSpPr>
        <p:spPr bwMode="auto">
          <a:xfrm>
            <a:off x="457200" y="1679575"/>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673850"/>
            <a:ext cx="2133600" cy="38417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70FAB659-4998-4A12-82EF-CCD9CDE40754}" type="datetime1">
              <a:rPr lang="fr-FR"/>
              <a:pPr>
                <a:defRPr/>
              </a:pPr>
              <a:t>13/06/12</a:t>
            </a:fld>
            <a:endParaRPr lang="fr-FR"/>
          </a:p>
        </p:txBody>
      </p:sp>
      <p:sp>
        <p:nvSpPr>
          <p:cNvPr id="5" name="Espace réservé du pied de page 4"/>
          <p:cNvSpPr>
            <a:spLocks noGrp="1"/>
          </p:cNvSpPr>
          <p:nvPr>
            <p:ph type="ftr" sz="quarter" idx="3"/>
          </p:nvPr>
        </p:nvSpPr>
        <p:spPr>
          <a:xfrm>
            <a:off x="3124200" y="6673850"/>
            <a:ext cx="2895600" cy="38417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673850"/>
            <a:ext cx="2133600" cy="38417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5B366E12-9C74-4A40-A1DF-04CF80D59F5C}"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863" r:id="rId1"/>
    <p:sldLayoutId id="2147483862" r:id="rId2"/>
    <p:sldLayoutId id="2147483861" r:id="rId3"/>
    <p:sldLayoutId id="2147483860" r:id="rId4"/>
    <p:sldLayoutId id="2147483859" r:id="rId5"/>
    <p:sldLayoutId id="2147483858" r:id="rId6"/>
    <p:sldLayoutId id="2147483857" r:id="rId7"/>
    <p:sldLayoutId id="2147483856" r:id="rId8"/>
    <p:sldLayoutId id="2147483855" r:id="rId9"/>
    <p:sldLayoutId id="2147483854" r:id="rId10"/>
    <p:sldLayoutId id="214748385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Espace réservé du titre 1"/>
          <p:cNvSpPr>
            <a:spLocks noGrp="1"/>
          </p:cNvSpPr>
          <p:nvPr>
            <p:ph type="title"/>
          </p:nvPr>
        </p:nvSpPr>
        <p:spPr bwMode="auto">
          <a:xfrm>
            <a:off x="457200" y="288925"/>
            <a:ext cx="8229600" cy="1200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26627" name="Espace réservé du texte 2"/>
          <p:cNvSpPr>
            <a:spLocks noGrp="1"/>
          </p:cNvSpPr>
          <p:nvPr>
            <p:ph type="body" idx="1"/>
          </p:nvPr>
        </p:nvSpPr>
        <p:spPr bwMode="auto">
          <a:xfrm>
            <a:off x="457200" y="1679575"/>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673850"/>
            <a:ext cx="2133600" cy="38417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ABC9C7B4-CC52-4E44-B9A7-FE6214EB2856}" type="datetime1">
              <a:rPr lang="fr-FR"/>
              <a:pPr>
                <a:defRPr/>
              </a:pPr>
              <a:t>13/06/12</a:t>
            </a:fld>
            <a:endParaRPr lang="fr-FR"/>
          </a:p>
        </p:txBody>
      </p:sp>
      <p:sp>
        <p:nvSpPr>
          <p:cNvPr id="5" name="Espace réservé du pied de page 4"/>
          <p:cNvSpPr>
            <a:spLocks noGrp="1"/>
          </p:cNvSpPr>
          <p:nvPr>
            <p:ph type="ftr" sz="quarter" idx="3"/>
          </p:nvPr>
        </p:nvSpPr>
        <p:spPr>
          <a:xfrm>
            <a:off x="3124200" y="6673850"/>
            <a:ext cx="2895600" cy="38417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673850"/>
            <a:ext cx="2133600" cy="38417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9753DBAC-E117-46E3-90BD-E4BDB4974830}"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874" r:id="rId1"/>
    <p:sldLayoutId id="2147483873" r:id="rId2"/>
    <p:sldLayoutId id="2147483872" r:id="rId3"/>
    <p:sldLayoutId id="2147483871" r:id="rId4"/>
    <p:sldLayoutId id="2147483870" r:id="rId5"/>
    <p:sldLayoutId id="2147483869" r:id="rId6"/>
    <p:sldLayoutId id="2147483868" r:id="rId7"/>
    <p:sldLayoutId id="2147483867" r:id="rId8"/>
    <p:sldLayoutId id="2147483866" r:id="rId9"/>
    <p:sldLayoutId id="2147483865" r:id="rId10"/>
    <p:sldLayoutId id="214748386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914" name="Espace réservé du titre 1"/>
          <p:cNvSpPr>
            <a:spLocks noGrp="1"/>
          </p:cNvSpPr>
          <p:nvPr>
            <p:ph type="title"/>
          </p:nvPr>
        </p:nvSpPr>
        <p:spPr bwMode="auto">
          <a:xfrm>
            <a:off x="457200" y="288925"/>
            <a:ext cx="8229600" cy="1200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38915" name="Espace réservé du texte 2"/>
          <p:cNvSpPr>
            <a:spLocks noGrp="1"/>
          </p:cNvSpPr>
          <p:nvPr>
            <p:ph type="body" idx="1"/>
          </p:nvPr>
        </p:nvSpPr>
        <p:spPr bwMode="auto">
          <a:xfrm>
            <a:off x="457200" y="1679575"/>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673850"/>
            <a:ext cx="2133600" cy="38417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B665D20C-A9E6-48B5-B63A-2F5611D2A0B8}" type="datetime1">
              <a:rPr lang="fr-FR"/>
              <a:pPr>
                <a:defRPr/>
              </a:pPr>
              <a:t>13/06/12</a:t>
            </a:fld>
            <a:endParaRPr lang="fr-FR"/>
          </a:p>
        </p:txBody>
      </p:sp>
      <p:sp>
        <p:nvSpPr>
          <p:cNvPr id="5" name="Espace réservé du pied de page 4"/>
          <p:cNvSpPr>
            <a:spLocks noGrp="1"/>
          </p:cNvSpPr>
          <p:nvPr>
            <p:ph type="ftr" sz="quarter" idx="3"/>
          </p:nvPr>
        </p:nvSpPr>
        <p:spPr>
          <a:xfrm>
            <a:off x="3124200" y="6673850"/>
            <a:ext cx="2895600" cy="38417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673850"/>
            <a:ext cx="2133600" cy="38417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34B70F0F-CB0A-43C2-9CF5-390473C703E0}"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885" r:id="rId1"/>
    <p:sldLayoutId id="2147483884" r:id="rId2"/>
    <p:sldLayoutId id="2147483883" r:id="rId3"/>
    <p:sldLayoutId id="2147483882" r:id="rId4"/>
    <p:sldLayoutId id="2147483881" r:id="rId5"/>
    <p:sldLayoutId id="2147483880" r:id="rId6"/>
    <p:sldLayoutId id="2147483879" r:id="rId7"/>
    <p:sldLayoutId id="2147483878" r:id="rId8"/>
    <p:sldLayoutId id="2147483877" r:id="rId9"/>
    <p:sldLayoutId id="2147483876" r:id="rId10"/>
    <p:sldLayoutId id="214748387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02" name="Espace réservé du titre 1"/>
          <p:cNvSpPr>
            <a:spLocks noGrp="1"/>
          </p:cNvSpPr>
          <p:nvPr>
            <p:ph type="title"/>
          </p:nvPr>
        </p:nvSpPr>
        <p:spPr bwMode="auto">
          <a:xfrm>
            <a:off x="457200" y="288925"/>
            <a:ext cx="8229600" cy="1200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51203" name="Espace réservé du texte 2"/>
          <p:cNvSpPr>
            <a:spLocks noGrp="1"/>
          </p:cNvSpPr>
          <p:nvPr>
            <p:ph type="body" idx="1"/>
          </p:nvPr>
        </p:nvSpPr>
        <p:spPr bwMode="auto">
          <a:xfrm>
            <a:off x="457200" y="1679575"/>
            <a:ext cx="8229600" cy="4752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673850"/>
            <a:ext cx="2133600" cy="38417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defRPr>
            </a:lvl1pPr>
          </a:lstStyle>
          <a:p>
            <a:pPr>
              <a:defRPr/>
            </a:pPr>
            <a:fld id="{1E74D87B-C5B7-44A0-BB28-E25121C444FE}" type="datetime1">
              <a:rPr lang="fr-FR"/>
              <a:pPr>
                <a:defRPr/>
              </a:pPr>
              <a:t>13/06/12</a:t>
            </a:fld>
            <a:endParaRPr lang="fr-FR"/>
          </a:p>
        </p:txBody>
      </p:sp>
      <p:sp>
        <p:nvSpPr>
          <p:cNvPr id="5" name="Espace réservé du pied de page 4"/>
          <p:cNvSpPr>
            <a:spLocks noGrp="1"/>
          </p:cNvSpPr>
          <p:nvPr>
            <p:ph type="ftr" sz="quarter" idx="3"/>
          </p:nvPr>
        </p:nvSpPr>
        <p:spPr>
          <a:xfrm>
            <a:off x="3124200" y="6673850"/>
            <a:ext cx="2895600" cy="38417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673850"/>
            <a:ext cx="2133600" cy="38417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defRPr>
            </a:lvl1pPr>
          </a:lstStyle>
          <a:p>
            <a:pPr>
              <a:defRPr/>
            </a:pPr>
            <a:fld id="{DF838E27-FE07-4BB3-A535-CEAD78B9047B}"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3" Type="http://schemas.openxmlformats.org/officeDocument/2006/relationships/hyperlink" Target="http://www.education.gouv.fr/cid53320/mene1019796a.html" TargetMode="External"/><Relationship Id="rId4" Type="http://schemas.openxmlformats.org/officeDocument/2006/relationships/hyperlink" Target="http://www.education.gouv.fr/pid25535/bulletin_officiel.html?cid_bo=58313" TargetMode="External"/><Relationship Id="rId5" Type="http://schemas.openxmlformats.org/officeDocument/2006/relationships/hyperlink" Target="http://www.education.gouv.fr/pid25535/bulletin_officiel.html?cid_bo=59177" TargetMode="External"/><Relationship Id="rId1" Type="http://schemas.openxmlformats.org/officeDocument/2006/relationships/slideLayout" Target="../slideLayouts/slideLayout4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8313" y="1584325"/>
            <a:ext cx="8351837" cy="5329238"/>
          </a:xfrm>
        </p:spPr>
        <p:txBody>
          <a:bodyPr rtlCol="0">
            <a:noAutofit/>
          </a:bodyPr>
          <a:lstStyle/>
          <a:p>
            <a:pPr marL="0" indent="0" fontAlgn="auto">
              <a:spcAft>
                <a:spcPts val="0"/>
              </a:spcAft>
              <a:buFont typeface="Arial"/>
              <a:buNone/>
              <a:defRPr/>
            </a:pPr>
            <a:endParaRPr lang="fr-FR" sz="2000" dirty="0">
              <a:latin typeface="Arial" pitchFamily="34" charset="0"/>
              <a:cs typeface="Arial" pitchFamily="34" charset="0"/>
            </a:endParaRPr>
          </a:p>
          <a:p>
            <a:pPr algn="just" fontAlgn="auto">
              <a:spcAft>
                <a:spcPts val="0"/>
              </a:spcAft>
              <a:buFont typeface="Arial"/>
              <a:buChar char="•"/>
              <a:defRPr/>
            </a:pPr>
            <a:r>
              <a:rPr lang="fr-FR" sz="2000" dirty="0" smtClean="0">
                <a:latin typeface="Arial" pitchFamily="34" charset="0"/>
                <a:cs typeface="Arial" pitchFamily="34" charset="0"/>
              </a:rPr>
              <a:t>Evolution de l’évaluation en langues : toutes les activités langagières de communication sont évaluées</a:t>
            </a:r>
          </a:p>
          <a:p>
            <a:pPr algn="just" fontAlgn="auto">
              <a:spcAft>
                <a:spcPts val="0"/>
              </a:spcAft>
              <a:buFont typeface="Arial"/>
              <a:buChar char="•"/>
              <a:defRPr/>
            </a:pPr>
            <a:r>
              <a:rPr lang="fr-FR" sz="2000" dirty="0" smtClean="0">
                <a:latin typeface="Arial" pitchFamily="34" charset="0"/>
                <a:cs typeface="Arial" pitchFamily="34" charset="0"/>
              </a:rPr>
              <a:t>Plus grande cohérence entre :</a:t>
            </a:r>
          </a:p>
          <a:p>
            <a:pPr algn="just" fontAlgn="auto">
              <a:spcAft>
                <a:spcPts val="0"/>
              </a:spcAft>
              <a:buFont typeface="Wingdings" charset="2"/>
              <a:buChar char="Ø"/>
              <a:defRPr/>
            </a:pPr>
            <a:r>
              <a:rPr lang="fr-FR" sz="2000" dirty="0" smtClean="0">
                <a:latin typeface="Arial" pitchFamily="34" charset="0"/>
                <a:cs typeface="Arial" pitchFamily="34" charset="0"/>
              </a:rPr>
              <a:t>l’évaluation du baccalauréat et le CECRL</a:t>
            </a:r>
          </a:p>
          <a:p>
            <a:pPr algn="just" fontAlgn="auto">
              <a:spcAft>
                <a:spcPts val="0"/>
              </a:spcAft>
              <a:buFont typeface="Wingdings" charset="2"/>
              <a:buChar char="Ø"/>
              <a:defRPr/>
            </a:pPr>
            <a:r>
              <a:rPr lang="fr-FR" sz="2000" dirty="0">
                <a:latin typeface="Arial" pitchFamily="34" charset="0"/>
                <a:cs typeface="Arial" pitchFamily="34" charset="0"/>
              </a:rPr>
              <a:t>l</a:t>
            </a:r>
            <a:r>
              <a:rPr lang="fr-FR" sz="2000" dirty="0" smtClean="0">
                <a:latin typeface="Arial" pitchFamily="34" charset="0"/>
                <a:cs typeface="Arial" pitchFamily="34" charset="0"/>
              </a:rPr>
              <a:t>es  </a:t>
            </a:r>
            <a:r>
              <a:rPr lang="fr-FR" sz="2000" dirty="0">
                <a:latin typeface="Arial" pitchFamily="34" charset="0"/>
                <a:cs typeface="Arial" pitchFamily="34" charset="0"/>
              </a:rPr>
              <a:t>programmes </a:t>
            </a:r>
            <a:r>
              <a:rPr lang="fr-FR" sz="2000" dirty="0" smtClean="0">
                <a:latin typeface="Arial" pitchFamily="34" charset="0"/>
                <a:cs typeface="Arial" pitchFamily="34" charset="0"/>
              </a:rPr>
              <a:t>et les </a:t>
            </a:r>
            <a:r>
              <a:rPr lang="fr-FR" sz="2000" dirty="0">
                <a:latin typeface="Arial" pitchFamily="34" charset="0"/>
                <a:cs typeface="Arial" pitchFamily="34" charset="0"/>
              </a:rPr>
              <a:t>épreuves du </a:t>
            </a:r>
            <a:r>
              <a:rPr lang="fr-FR" sz="2000" dirty="0" smtClean="0">
                <a:latin typeface="Arial" pitchFamily="34" charset="0"/>
                <a:cs typeface="Arial" pitchFamily="34" charset="0"/>
              </a:rPr>
              <a:t>baccalauréat</a:t>
            </a:r>
          </a:p>
          <a:p>
            <a:pPr algn="just" fontAlgn="auto">
              <a:spcAft>
                <a:spcPts val="0"/>
              </a:spcAft>
              <a:buFont typeface="Wingdings" charset="2"/>
              <a:buChar char="Ø"/>
              <a:defRPr/>
            </a:pPr>
            <a:r>
              <a:rPr lang="fr-FR" sz="2000" dirty="0">
                <a:latin typeface="Arial" pitchFamily="34" charset="0"/>
                <a:cs typeface="Arial" pitchFamily="34" charset="0"/>
              </a:rPr>
              <a:t>l</a:t>
            </a:r>
            <a:r>
              <a:rPr lang="fr-FR" sz="2000" dirty="0" smtClean="0">
                <a:latin typeface="Arial" pitchFamily="34" charset="0"/>
                <a:cs typeface="Arial" pitchFamily="34" charset="0"/>
              </a:rPr>
              <a:t>es apprentissages effectués pendant l’année de terminale et l’évaluation</a:t>
            </a:r>
          </a:p>
          <a:p>
            <a:pPr algn="just" fontAlgn="auto">
              <a:spcAft>
                <a:spcPts val="0"/>
              </a:spcAft>
              <a:buFont typeface="Arial"/>
              <a:buChar char="•"/>
              <a:defRPr/>
            </a:pPr>
            <a:r>
              <a:rPr lang="fr-FR" sz="2000" dirty="0" smtClean="0">
                <a:latin typeface="Arial" pitchFamily="34" charset="0"/>
                <a:cs typeface="Arial" pitchFamily="34" charset="0"/>
              </a:rPr>
              <a:t>Contrôle </a:t>
            </a:r>
            <a:r>
              <a:rPr lang="fr-FR" sz="2000" dirty="0">
                <a:latin typeface="Arial" pitchFamily="34" charset="0"/>
                <a:cs typeface="Arial" pitchFamily="34" charset="0"/>
              </a:rPr>
              <a:t>en cours d’année (et pas CCF</a:t>
            </a:r>
            <a:r>
              <a:rPr lang="fr-FR" sz="2000" dirty="0" smtClean="0">
                <a:latin typeface="Arial" pitchFamily="34" charset="0"/>
                <a:cs typeface="Arial" pitchFamily="34" charset="0"/>
              </a:rPr>
              <a:t>)</a:t>
            </a:r>
            <a:endParaRPr lang="fr-FR" sz="2000" dirty="0">
              <a:latin typeface="Arial" pitchFamily="34" charset="0"/>
              <a:cs typeface="Arial" pitchFamily="34" charset="0"/>
            </a:endParaRPr>
          </a:p>
          <a:p>
            <a:pPr algn="just" fontAlgn="auto">
              <a:spcAft>
                <a:spcPts val="0"/>
              </a:spcAft>
              <a:buFont typeface="Arial"/>
              <a:buChar char="•"/>
              <a:defRPr/>
            </a:pPr>
            <a:r>
              <a:rPr lang="fr-FR" sz="2000" dirty="0">
                <a:latin typeface="Arial" pitchFamily="34" charset="0"/>
                <a:cs typeface="Arial" pitchFamily="34" charset="0"/>
              </a:rPr>
              <a:t>G</a:t>
            </a:r>
            <a:r>
              <a:rPr lang="fr-FR" sz="2000" dirty="0" smtClean="0">
                <a:latin typeface="Arial" pitchFamily="34" charset="0"/>
                <a:cs typeface="Arial" pitchFamily="34" charset="0"/>
              </a:rPr>
              <a:t>rilles </a:t>
            </a:r>
            <a:r>
              <a:rPr lang="fr-FR" sz="2000" dirty="0">
                <a:latin typeface="Arial" pitchFamily="34" charset="0"/>
                <a:cs typeface="Arial" pitchFamily="34" charset="0"/>
              </a:rPr>
              <a:t>d’évaluation </a:t>
            </a:r>
            <a:r>
              <a:rPr lang="fr-FR" sz="2000" dirty="0" smtClean="0">
                <a:latin typeface="Arial" pitchFamily="34" charset="0"/>
                <a:cs typeface="Arial" pitchFamily="34" charset="0"/>
              </a:rPr>
              <a:t>adossées aux niveaux </a:t>
            </a:r>
            <a:r>
              <a:rPr lang="fr-FR" sz="2000" dirty="0">
                <a:latin typeface="Arial" pitchFamily="34" charset="0"/>
                <a:cs typeface="Arial" pitchFamily="34" charset="0"/>
              </a:rPr>
              <a:t>du </a:t>
            </a:r>
            <a:r>
              <a:rPr lang="fr-FR" sz="2000" dirty="0" smtClean="0">
                <a:latin typeface="Arial" pitchFamily="34" charset="0"/>
                <a:cs typeface="Arial" pitchFamily="34" charset="0"/>
              </a:rPr>
              <a:t>CECRL</a:t>
            </a:r>
            <a:r>
              <a:rPr lang="fr-FR" sz="2000" dirty="0">
                <a:latin typeface="Arial" pitchFamily="34" charset="0"/>
                <a:cs typeface="Arial" pitchFamily="34" charset="0"/>
              </a:rPr>
              <a:t> </a:t>
            </a:r>
            <a:endParaRPr lang="fr-FR" sz="2000" dirty="0" smtClean="0">
              <a:latin typeface="Arial" pitchFamily="34" charset="0"/>
              <a:cs typeface="Arial" pitchFamily="34" charset="0"/>
            </a:endParaRPr>
          </a:p>
          <a:p>
            <a:pPr algn="just" fontAlgn="auto">
              <a:spcAft>
                <a:spcPts val="0"/>
              </a:spcAft>
              <a:buFont typeface="Arial"/>
              <a:buChar char="•"/>
              <a:defRPr/>
            </a:pPr>
            <a:r>
              <a:rPr lang="fr-FR" sz="2000" dirty="0" smtClean="0">
                <a:latin typeface="Arial" pitchFamily="34" charset="0"/>
                <a:cs typeface="Arial" pitchFamily="34" charset="0"/>
              </a:rPr>
              <a:t>Auparavant, 100 000 élèves interrogés. A partir de 2013, 400 000 élèves.</a:t>
            </a:r>
            <a:endParaRPr lang="fr-FR" sz="2000" dirty="0">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pPr>
              <a:defRPr/>
            </a:pPr>
            <a:fld id="{BE59FEB3-FFE1-44A1-88DD-937803518848}" type="slidenum">
              <a:rPr lang="fr-BE"/>
              <a:pPr>
                <a:defRPr/>
              </a:pPr>
              <a:t>1</a:t>
            </a:fld>
            <a:endParaRPr lang="fr-BE"/>
          </a:p>
        </p:txBody>
      </p:sp>
      <p:sp>
        <p:nvSpPr>
          <p:cNvPr id="5" name="Rectangle 1"/>
          <p:cNvSpPr>
            <a:spLocks noChangeArrowheads="1"/>
          </p:cNvSpPr>
          <p:nvPr/>
        </p:nvSpPr>
        <p:spPr bwMode="auto">
          <a:xfrm>
            <a:off x="755576" y="288082"/>
            <a:ext cx="7992888" cy="1569660"/>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endParaRPr lang="fr-FR" sz="2400" b="1" dirty="0"/>
          </a:p>
          <a:p>
            <a:pPr algn="ctr" fontAlgn="auto">
              <a:spcBef>
                <a:spcPts val="0"/>
              </a:spcBef>
              <a:spcAft>
                <a:spcPts val="0"/>
              </a:spcAft>
              <a:defRPr/>
            </a:pPr>
            <a:r>
              <a:rPr lang="en-US" sz="2400" b="1" dirty="0"/>
              <a:t>L</a:t>
            </a:r>
            <a:r>
              <a:rPr lang="fr-FR" sz="2400" b="1" dirty="0"/>
              <a:t>es nouvelles épreuves de langues vivantes au baccalauréat à compter de la session 2013</a:t>
            </a:r>
            <a:endParaRPr lang="fr-FR" sz="2400" dirty="0"/>
          </a:p>
          <a:p>
            <a:pPr algn="ctr" fontAlgn="auto">
              <a:spcBef>
                <a:spcPts val="0"/>
              </a:spcBef>
              <a:spcAft>
                <a:spcPts val="0"/>
              </a:spcAft>
              <a:defRPr/>
            </a:pPr>
            <a:endParaRPr lang="fr-FR" sz="24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395536" y="144066"/>
            <a:ext cx="8424936"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fr-FR" sz="2400" b="1" dirty="0">
                <a:latin typeface="Arial"/>
                <a:cs typeface="Arial"/>
              </a:rPr>
              <a:t>Compréhension de l’oral (LV1 et LV2) </a:t>
            </a:r>
          </a:p>
          <a:p>
            <a:pPr algn="ctr" fontAlgn="auto">
              <a:spcBef>
                <a:spcPts val="0"/>
              </a:spcBef>
              <a:spcAft>
                <a:spcPts val="0"/>
              </a:spcAft>
              <a:defRPr/>
            </a:pPr>
            <a:r>
              <a:rPr lang="fr-FR" sz="2400" b="1" dirty="0">
                <a:latin typeface="Arial"/>
                <a:cs typeface="Arial"/>
              </a:rPr>
              <a:t>Toutes séries sauf L</a:t>
            </a:r>
          </a:p>
        </p:txBody>
      </p:sp>
      <p:graphicFrame>
        <p:nvGraphicFramePr>
          <p:cNvPr id="3" name="Tableau 2"/>
          <p:cNvGraphicFramePr>
            <a:graphicFrameLocks noGrp="1"/>
          </p:cNvGraphicFramePr>
          <p:nvPr>
            <p:extLst>
              <p:ext uri="{D42A27DB-BD31-4B8C-83A1-F6EECF244321}">
                <p14:modId xmlns:p14="http://schemas.microsoft.com/office/powerpoint/2010/main" val="345937919"/>
              </p:ext>
            </p:extLst>
          </p:nvPr>
        </p:nvGraphicFramePr>
        <p:xfrm>
          <a:off x="179388" y="1152525"/>
          <a:ext cx="8856983" cy="6019886"/>
        </p:xfrm>
        <a:graphic>
          <a:graphicData uri="http://schemas.openxmlformats.org/drawingml/2006/table">
            <a:tbl>
              <a:tblPr/>
              <a:tblGrid>
                <a:gridCol w="1091952"/>
                <a:gridCol w="7765031"/>
              </a:tblGrid>
              <a:tr h="3246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cs typeface="Arial"/>
                        </a:rPr>
                        <a:t>Séries</a:t>
                      </a: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Arial"/>
                          <a:cs typeface="Arial"/>
                        </a:rPr>
                        <a:t>ES- S- STI2D- STD2A- STG- ST2S- STL</a:t>
                      </a: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8397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1" i="0" u="none" strike="noStrike" cap="none" normalizeH="0" baseline="0" dirty="0" smtClean="0">
                        <a:ln>
                          <a:noFill/>
                        </a:ln>
                        <a:solidFill>
                          <a:schemeClr val="tx1"/>
                        </a:solidFill>
                        <a:effectLst/>
                        <a:latin typeface="Arial"/>
                        <a:ea typeface="MS Mincho" pitchFamily="49" charset="-128"/>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Nature de l’épreuve</a:t>
                      </a:r>
                      <a:endParaRPr kumimoji="0" lang="fr-FR" sz="1400" b="0" i="0" u="none" strike="noStrike" cap="none" normalizeH="0" baseline="0" dirty="0" smtClean="0">
                        <a:ln>
                          <a:noFill/>
                        </a:ln>
                        <a:solidFill>
                          <a:schemeClr val="tx1"/>
                        </a:solidFill>
                        <a:effectLst/>
                        <a:latin typeface="Arial"/>
                        <a:ea typeface="MS Mincho" pitchFamily="49" charset="-128"/>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 </a:t>
                      </a:r>
                      <a:endParaRPr kumimoji="0" lang="fr-FR" sz="1400" b="0" i="0" u="none" strike="noStrike" cap="none" normalizeH="0" baseline="0" dirty="0" smtClean="0">
                        <a:ln>
                          <a:noFill/>
                        </a:ln>
                        <a:solidFill>
                          <a:schemeClr val="tx1"/>
                        </a:solidFill>
                        <a:effectLst/>
                        <a:latin typeface="Arial"/>
                        <a:ea typeface="MS Mincho" pitchFamily="49" charset="-128"/>
                        <a:cs typeface="Arial"/>
                      </a:endParaRPr>
                    </a:p>
                  </a:txBody>
                  <a:tcPr marL="68580" marR="68580" marT="0" marB="0"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charset="2"/>
                        <a:buNone/>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Compréhension de l’oral:</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400" b="0" i="0" u="none" strike="noStrike" cap="none" normalizeH="0" baseline="0" dirty="0" smtClean="0">
                          <a:ln>
                            <a:noFill/>
                          </a:ln>
                          <a:solidFill>
                            <a:srgbClr val="000000"/>
                          </a:solidFill>
                          <a:effectLst/>
                          <a:latin typeface="Arial"/>
                          <a:ea typeface="MS Mincho" pitchFamily="49" charset="-128"/>
                          <a:cs typeface="Arial"/>
                        </a:rPr>
                        <a:t>organisée par les établissements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400" b="0" i="0" u="none" strike="noStrike" cap="none" normalizeH="0" baseline="0" dirty="0" smtClean="0">
                          <a:ln>
                            <a:noFill/>
                          </a:ln>
                          <a:solidFill>
                            <a:srgbClr val="000000"/>
                          </a:solidFill>
                          <a:effectLst/>
                          <a:latin typeface="Arial"/>
                          <a:ea typeface="MS Mincho" pitchFamily="49" charset="-128"/>
                          <a:cs typeface="Arial"/>
                        </a:rPr>
                        <a:t>annoncée aux élèves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400" b="0" i="0" u="none" strike="noStrike" cap="none" normalizeH="0" baseline="0" dirty="0" smtClean="0">
                          <a:ln>
                            <a:noFill/>
                          </a:ln>
                          <a:solidFill>
                            <a:srgbClr val="000000"/>
                          </a:solidFill>
                          <a:effectLst/>
                          <a:latin typeface="Arial"/>
                          <a:ea typeface="MS Mincho" pitchFamily="49" charset="-128"/>
                          <a:cs typeface="Arial"/>
                        </a:rPr>
                        <a:t>pendant le temps scolaire : au cours du </a:t>
                      </a:r>
                      <a:r>
                        <a:rPr kumimoji="0" lang="fr-FR" sz="1400" b="1" i="0" u="none" strike="noStrike" cap="none" normalizeH="0" baseline="0" dirty="0" smtClean="0">
                          <a:ln>
                            <a:noFill/>
                          </a:ln>
                          <a:solidFill>
                            <a:srgbClr val="000000"/>
                          </a:solidFill>
                          <a:effectLst/>
                          <a:latin typeface="Arial"/>
                          <a:ea typeface="MS Mincho" pitchFamily="49" charset="-128"/>
                          <a:cs typeface="Arial"/>
                        </a:rPr>
                        <a:t>2</a:t>
                      </a:r>
                      <a:r>
                        <a:rPr kumimoji="0" lang="fr-FR" sz="1400" b="1" i="0" u="none" strike="noStrike" cap="none" normalizeH="0" baseline="30000" dirty="0" smtClean="0">
                          <a:ln>
                            <a:noFill/>
                          </a:ln>
                          <a:solidFill>
                            <a:srgbClr val="000000"/>
                          </a:solidFill>
                          <a:effectLst/>
                          <a:latin typeface="Arial"/>
                          <a:ea typeface="MS Mincho" pitchFamily="49" charset="-128"/>
                          <a:cs typeface="Arial"/>
                        </a:rPr>
                        <a:t>ème </a:t>
                      </a:r>
                      <a:r>
                        <a:rPr kumimoji="0" lang="fr-FR" sz="1400" b="1" i="0" u="none" strike="noStrike" cap="none" normalizeH="0" baseline="0" dirty="0" smtClean="0">
                          <a:ln>
                            <a:noFill/>
                          </a:ln>
                          <a:solidFill>
                            <a:srgbClr val="000000"/>
                          </a:solidFill>
                          <a:effectLst/>
                          <a:latin typeface="Arial"/>
                          <a:ea typeface="MS Mincho" pitchFamily="49" charset="-128"/>
                          <a:cs typeface="Arial"/>
                        </a:rPr>
                        <a:t>trimestre </a:t>
                      </a:r>
                      <a:r>
                        <a:rPr kumimoji="0" lang="fr-FR" sz="1400" b="0" i="0" u="none" strike="noStrike" cap="none" normalizeH="0" baseline="0" dirty="0" smtClean="0">
                          <a:ln>
                            <a:noFill/>
                          </a:ln>
                          <a:solidFill>
                            <a:srgbClr val="000000"/>
                          </a:solidFill>
                          <a:effectLst/>
                          <a:latin typeface="Arial"/>
                          <a:ea typeface="MS Mincho" pitchFamily="49" charset="-128"/>
                          <a:cs typeface="Arial"/>
                        </a:rPr>
                        <a:t>de l’année de Terminale</a:t>
                      </a:r>
                    </a:p>
                  </a:txBody>
                  <a:tcPr marL="68580" marR="6858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535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1" i="0" u="none" strike="noStrike" cap="none" normalizeH="0" baseline="0" dirty="0" smtClean="0">
                        <a:ln>
                          <a:noFill/>
                        </a:ln>
                        <a:solidFill>
                          <a:schemeClr val="tx1"/>
                        </a:solidFill>
                        <a:effectLst/>
                        <a:latin typeface="Arial"/>
                        <a:ea typeface="MS Mincho" pitchFamily="49" charset="-128"/>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Niveau </a:t>
                      </a:r>
                      <a:endParaRPr kumimoji="0" lang="fr-FR" sz="1400" b="0" i="0" u="none" strike="noStrike" cap="none" normalizeH="0" baseline="0" dirty="0" smtClean="0">
                        <a:ln>
                          <a:noFill/>
                        </a:ln>
                        <a:solidFill>
                          <a:schemeClr val="tx1"/>
                        </a:solidFill>
                        <a:effectLst/>
                        <a:latin typeface="Arial"/>
                        <a:ea typeface="MS Mincho" pitchFamily="49" charset="-128"/>
                        <a:cs typeface="Arial"/>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Arial"/>
                          <a:ea typeface="MS Mincho" pitchFamily="49" charset="-128"/>
                          <a:cs typeface="Arial"/>
                        </a:rPr>
                        <a:t>LV1 : B2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Arial"/>
                          <a:ea typeface="MS Mincho" pitchFamily="49" charset="-128"/>
                          <a:cs typeface="Arial"/>
                        </a:rPr>
                        <a:t>LV2 : B1</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595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ea typeface="MS Mincho" pitchFamily="49" charset="-128"/>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ea typeface="MS Mincho" pitchFamily="49" charset="-128"/>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Modalités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Arial"/>
                          <a:ea typeface="MS Mincho" pitchFamily="49" charset="-128"/>
                          <a:cs typeface="Arial"/>
                        </a:rPr>
                        <a:t> </a:t>
                      </a:r>
                      <a:endParaRPr kumimoji="0" lang="fr-FR" sz="1600" b="0" i="0" u="none" strike="noStrike" cap="none" normalizeH="0" baseline="0" dirty="0" smtClean="0">
                        <a:ln>
                          <a:noFill/>
                        </a:ln>
                        <a:solidFill>
                          <a:schemeClr val="tx1"/>
                        </a:solidFill>
                        <a:effectLst/>
                        <a:latin typeface="Arial"/>
                        <a:ea typeface="MS Mincho" pitchFamily="49" charset="-128"/>
                        <a:cs typeface="Arial"/>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400" b="0" i="0" u="none" strike="noStrike" cap="none" normalizeH="0" baseline="0" dirty="0" smtClean="0">
                          <a:ln>
                            <a:noFill/>
                          </a:ln>
                          <a:solidFill>
                            <a:schemeClr val="tx1"/>
                          </a:solidFill>
                          <a:effectLst/>
                          <a:latin typeface="Arial"/>
                          <a:ea typeface="MS Mincho" pitchFamily="49" charset="-128"/>
                          <a:cs typeface="Arial"/>
                        </a:rPr>
                        <a:t>Supports audio ou vidéo</a:t>
                      </a:r>
                    </a:p>
                    <a:p>
                      <a:pPr marL="342900" marR="0" lvl="0" indent="-342900" algn="just"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400" b="0" i="0" u="none" strike="noStrike" cap="none" normalizeH="0" baseline="0" dirty="0" smtClean="0">
                          <a:ln>
                            <a:noFill/>
                          </a:ln>
                          <a:solidFill>
                            <a:schemeClr val="tx1"/>
                          </a:solidFill>
                          <a:effectLst/>
                          <a:latin typeface="Arial"/>
                          <a:ea typeface="MS Mincho" pitchFamily="49" charset="-128"/>
                          <a:cs typeface="Arial"/>
                        </a:rPr>
                        <a:t>Le titre est donné aux candidats / </a:t>
                      </a:r>
                      <a:r>
                        <a:rPr kumimoji="0" lang="fr-FR" sz="1400" b="1" i="0" u="none" strike="noStrike" cap="none" normalizeH="0" baseline="0" dirty="0" smtClean="0">
                          <a:ln>
                            <a:noFill/>
                          </a:ln>
                          <a:solidFill>
                            <a:schemeClr val="tx1"/>
                          </a:solidFill>
                          <a:effectLst/>
                          <a:latin typeface="Arial"/>
                          <a:ea typeface="MS Mincho" pitchFamily="49" charset="-128"/>
                          <a:cs typeface="Arial"/>
                        </a:rPr>
                        <a:t>3 écoutes espacées chacune d’une minute pendant lesquelles les élèves peuvent prendre des notes </a:t>
                      </a:r>
                      <a:r>
                        <a:rPr kumimoji="0" lang="fr-FR" sz="1400" b="0" i="0" u="none" strike="noStrike" cap="none" normalizeH="0" baseline="0" dirty="0" smtClean="0">
                          <a:ln>
                            <a:noFill/>
                          </a:ln>
                          <a:solidFill>
                            <a:schemeClr val="tx1"/>
                          </a:solidFill>
                          <a:effectLst/>
                          <a:latin typeface="Arial"/>
                          <a:ea typeface="MS Mincho" pitchFamily="49" charset="-128"/>
                          <a:cs typeface="Arial"/>
                        </a:rPr>
                        <a:t>/ </a:t>
                      </a:r>
                      <a:r>
                        <a:rPr kumimoji="0" lang="fr-FR" sz="1400" b="1" i="0" u="none" strike="noStrike" cap="none" normalizeH="0" baseline="0" dirty="0" smtClean="0">
                          <a:ln>
                            <a:noFill/>
                          </a:ln>
                          <a:solidFill>
                            <a:schemeClr val="tx1"/>
                          </a:solidFill>
                          <a:effectLst/>
                          <a:latin typeface="Arial"/>
                          <a:ea typeface="MS Mincho" pitchFamily="49" charset="-128"/>
                          <a:cs typeface="Arial"/>
                        </a:rPr>
                        <a:t>10 minutes pour rendre compte </a:t>
                      </a:r>
                      <a:r>
                        <a:rPr kumimoji="0" lang="fr-FR" sz="1400" b="0" i="0" u="none" strike="noStrike" cap="none" normalizeH="0" baseline="0" dirty="0" smtClean="0">
                          <a:ln>
                            <a:noFill/>
                          </a:ln>
                          <a:solidFill>
                            <a:schemeClr val="tx1"/>
                          </a:solidFill>
                          <a:effectLst/>
                          <a:latin typeface="Arial"/>
                          <a:ea typeface="MS Mincho" pitchFamily="49" charset="-128"/>
                          <a:cs typeface="Arial"/>
                        </a:rPr>
                        <a:t>de ce qu’ils ont compris</a:t>
                      </a:r>
                    </a:p>
                    <a:p>
                      <a:pPr marL="342900" marR="0" lvl="0" indent="-342900" algn="just"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400" b="1" i="0" u="none" strike="noStrike" cap="none" normalizeH="0" baseline="0" dirty="0" smtClean="0">
                          <a:ln>
                            <a:noFill/>
                          </a:ln>
                          <a:solidFill>
                            <a:schemeClr val="tx1"/>
                          </a:solidFill>
                          <a:effectLst/>
                          <a:latin typeface="Arial"/>
                          <a:ea typeface="MS Mincho" pitchFamily="49" charset="-128"/>
                          <a:cs typeface="Arial"/>
                        </a:rPr>
                        <a:t>Compte rendu rédigé en français</a:t>
                      </a:r>
                      <a:r>
                        <a:rPr kumimoji="0" lang="fr-FR" sz="1400" b="0" i="0" u="none" strike="noStrike" cap="none" normalizeH="0" baseline="0" dirty="0" smtClean="0">
                          <a:ln>
                            <a:noFill/>
                          </a:ln>
                          <a:solidFill>
                            <a:schemeClr val="tx1"/>
                          </a:solidFill>
                          <a:effectLst/>
                          <a:latin typeface="Arial"/>
                          <a:ea typeface="MS Mincho" pitchFamily="49" charset="-128"/>
                          <a:cs typeface="Arial"/>
                        </a:rPr>
                        <a:t>, sans exigence d’exhaustivité et de correction linguistique (en français)</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04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cs typeface="Arial"/>
                        </a:rPr>
                        <a:t>Supports</a:t>
                      </a:r>
                      <a:endParaRPr kumimoji="0" lang="fr-FR" sz="1400" b="0" i="0" u="none" strike="noStrike" cap="none" normalizeH="0" baseline="0" dirty="0" smtClean="0">
                        <a:ln>
                          <a:noFill/>
                        </a:ln>
                        <a:solidFill>
                          <a:schemeClr val="tx1"/>
                        </a:solidFill>
                        <a:effectLst/>
                        <a:latin typeface="Arial"/>
                        <a:cs typeface="Arial"/>
                      </a:endParaRP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171450" marR="0" lvl="0" indent="-171450" algn="just" defTabSz="914400" rtl="0" eaLnBrk="1" fontAlgn="base" latinLnBrk="0" hangingPunct="1">
                        <a:lnSpc>
                          <a:spcPct val="100000"/>
                        </a:lnSpc>
                        <a:spcBef>
                          <a:spcPct val="0"/>
                        </a:spcBef>
                        <a:spcAft>
                          <a:spcPct val="0"/>
                        </a:spcAft>
                        <a:buClrTx/>
                        <a:buSzTx/>
                        <a:buFont typeface="Wingdings" charset="2"/>
                        <a:buChar char="§"/>
                        <a:tabLst/>
                      </a:pPr>
                      <a:r>
                        <a:rPr kumimoji="0" lang="fr-FR" sz="1400" b="1" i="0" u="none" strike="noStrike" cap="none" normalizeH="0" baseline="0" dirty="0" smtClean="0">
                          <a:ln>
                            <a:noFill/>
                          </a:ln>
                          <a:solidFill>
                            <a:schemeClr val="tx1"/>
                          </a:solidFill>
                          <a:effectLst/>
                          <a:latin typeface="Arial"/>
                          <a:cs typeface="Arial"/>
                        </a:rPr>
                        <a:t> 1 ou 2 documents enregistrés (1mn 30 au total), </a:t>
                      </a:r>
                      <a:r>
                        <a:rPr kumimoji="0" lang="fr-FR" sz="1400" b="0" i="0" u="none" strike="noStrike" cap="none" normalizeH="0" baseline="0" dirty="0" smtClean="0">
                          <a:ln>
                            <a:noFill/>
                          </a:ln>
                          <a:solidFill>
                            <a:schemeClr val="tx1"/>
                          </a:solidFill>
                          <a:effectLst/>
                          <a:latin typeface="Arial"/>
                          <a:cs typeface="Arial"/>
                        </a:rPr>
                        <a:t>de nature différente, liés aux notions du programme  mais non étudiés en classe,  dont le titre est communiqué aux candidats.</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pPr>
                      <a:r>
                        <a:rPr kumimoji="0" lang="fr-FR" sz="1400" b="0" i="0" u="none" strike="noStrike" cap="none" normalizeH="0" baseline="0" dirty="0" smtClean="0">
                          <a:ln>
                            <a:noFill/>
                          </a:ln>
                          <a:solidFill>
                            <a:schemeClr val="tx1"/>
                          </a:solidFill>
                          <a:effectLst/>
                          <a:latin typeface="Arial"/>
                          <a:cs typeface="Arial"/>
                        </a:rPr>
                        <a:t>Monologue, dialogue, discours, discussion, extrait d’émission de radio, de documentaires,  de films, de journaux télévisés</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pPr>
                      <a:r>
                        <a:rPr kumimoji="0" lang="fr-FR" sz="1400" b="0" i="0" u="none" strike="noStrike" cap="none" normalizeH="0" baseline="0" dirty="0" smtClean="0">
                          <a:ln>
                            <a:noFill/>
                          </a:ln>
                          <a:solidFill>
                            <a:schemeClr val="tx1"/>
                          </a:solidFill>
                          <a:effectLst/>
                          <a:latin typeface="Arial"/>
                          <a:cs typeface="Arial"/>
                        </a:rPr>
                        <a:t>Pas d’enregistrement issu de manuels</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pPr>
                      <a:r>
                        <a:rPr kumimoji="0" lang="fr-FR" sz="1400" b="0" i="0" u="none" strike="noStrike" cap="none" normalizeH="0" baseline="0" dirty="0" smtClean="0">
                          <a:ln>
                            <a:noFill/>
                          </a:ln>
                          <a:solidFill>
                            <a:schemeClr val="tx1"/>
                          </a:solidFill>
                          <a:effectLst/>
                          <a:latin typeface="Arial"/>
                          <a:cs typeface="Arial"/>
                        </a:rPr>
                        <a:t>Pas d’écrit oralisé</a:t>
                      </a: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67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smtClean="0">
                        <a:ln>
                          <a:noFill/>
                        </a:ln>
                        <a:solidFill>
                          <a:schemeClr val="tx1"/>
                        </a:solidFill>
                        <a:effectLst/>
                        <a:latin typeface="Arial"/>
                        <a:cs typeface="Arial"/>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Arial"/>
                          <a:cs typeface="Arial"/>
                        </a:rPr>
                        <a:t>Evaluation</a:t>
                      </a: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342900" lvl="0" indent="-342900" algn="just">
                        <a:spcAft>
                          <a:spcPts val="0"/>
                        </a:spcAft>
                        <a:buFont typeface="Wingdings"/>
                        <a:buChar char=""/>
                        <a:tabLst>
                          <a:tab pos="228600" algn="l"/>
                        </a:tabLst>
                      </a:pPr>
                      <a:r>
                        <a:rPr lang="fr-FR" sz="1400" b="0" dirty="0" smtClean="0">
                          <a:effectLst/>
                          <a:latin typeface="Arial"/>
                          <a:ea typeface="MS Mincho"/>
                          <a:cs typeface="Arial"/>
                        </a:rPr>
                        <a:t>L’examinateur conduit son évaluation à partir de la  « </a:t>
                      </a:r>
                      <a:r>
                        <a:rPr lang="fr-FR" sz="1400" b="0" i="1" dirty="0" smtClean="0">
                          <a:effectLst/>
                          <a:latin typeface="Arial"/>
                          <a:ea typeface="MS Mincho"/>
                          <a:cs typeface="Arial"/>
                        </a:rPr>
                        <a:t>fiche d'évaluation et de notation pour la compréhension de l’oral en LV1 ou LV2 </a:t>
                      </a:r>
                      <a:r>
                        <a:rPr lang="fr-FR" sz="1400" b="0" dirty="0" smtClean="0">
                          <a:effectLst/>
                          <a:latin typeface="Arial"/>
                          <a:ea typeface="MS Mincho"/>
                          <a:cs typeface="Arial"/>
                        </a:rPr>
                        <a:t>». </a:t>
                      </a:r>
                      <a:r>
                        <a:rPr lang="fr-FR" sz="1400" b="0" baseline="0" dirty="0" smtClean="0">
                          <a:effectLst/>
                          <a:latin typeface="Arial"/>
                          <a:ea typeface="MS Mincho"/>
                          <a:cs typeface="Arial"/>
                        </a:rPr>
                        <a:t> </a:t>
                      </a:r>
                      <a:r>
                        <a:rPr lang="fr-FR" sz="1400" b="0" dirty="0" smtClean="0">
                          <a:solidFill>
                            <a:srgbClr val="000000"/>
                          </a:solidFill>
                          <a:effectLst/>
                          <a:latin typeface="Arial"/>
                          <a:ea typeface="MS Mincho"/>
                          <a:cs typeface="Arial"/>
                        </a:rPr>
                        <a:t>Cette fiche a le même statut qu'une copie d'examen</a:t>
                      </a:r>
                    </a:p>
                    <a:p>
                      <a:pPr marL="342900" lvl="0" indent="-342900" algn="just">
                        <a:spcAft>
                          <a:spcPts val="0"/>
                        </a:spcAft>
                        <a:buFont typeface="Wingdings"/>
                        <a:buChar char=""/>
                        <a:tabLst>
                          <a:tab pos="228600" algn="l"/>
                        </a:tabLst>
                      </a:pPr>
                      <a:r>
                        <a:rPr lang="fr-FR" sz="1400" b="0" dirty="0" smtClean="0">
                          <a:effectLst/>
                          <a:latin typeface="Arial"/>
                          <a:ea typeface="MS Mincho"/>
                          <a:cs typeface="Arial"/>
                        </a:rPr>
                        <a:t>À l'issue de cette évaluation, le professeur formule une </a:t>
                      </a:r>
                      <a:r>
                        <a:rPr lang="fr-FR" sz="1400" b="0" u="none" dirty="0" smtClean="0">
                          <a:effectLst/>
                          <a:latin typeface="Arial"/>
                          <a:ea typeface="MS Mincho"/>
                          <a:cs typeface="Arial"/>
                        </a:rPr>
                        <a:t>proposition de note </a:t>
                      </a:r>
                      <a:r>
                        <a:rPr lang="fr-FR" sz="1400" b="0" dirty="0" smtClean="0">
                          <a:effectLst/>
                          <a:latin typeface="Arial"/>
                          <a:ea typeface="MS Mincho"/>
                          <a:cs typeface="Arial"/>
                        </a:rPr>
                        <a:t>et une appréciation</a:t>
                      </a:r>
                    </a:p>
                    <a:p>
                      <a:pPr marL="342900" lvl="0" indent="-342900" algn="just">
                        <a:spcAft>
                          <a:spcPts val="0"/>
                        </a:spcAft>
                        <a:buFont typeface="Wingdings"/>
                        <a:buChar char=""/>
                        <a:tabLst>
                          <a:tab pos="228600" algn="l"/>
                        </a:tabLst>
                      </a:pPr>
                      <a:r>
                        <a:rPr lang="fr-FR" sz="1400" b="0" dirty="0" smtClean="0">
                          <a:effectLst/>
                          <a:latin typeface="Arial"/>
                          <a:ea typeface="MS Mincho"/>
                          <a:cs typeface="Arial"/>
                        </a:rPr>
                        <a:t>Cette proposition de note ainsi que l'appréciation ne sont pas communiquées au candidat</a:t>
                      </a:r>
                    </a:p>
                    <a:p>
                      <a:pPr marL="342900" lvl="0" indent="-342900" algn="just">
                        <a:spcAft>
                          <a:spcPts val="0"/>
                        </a:spcAft>
                        <a:buFont typeface="Wingdings"/>
                        <a:buChar char=""/>
                        <a:tabLst>
                          <a:tab pos="228600" algn="l"/>
                        </a:tabLst>
                      </a:pPr>
                      <a:r>
                        <a:rPr lang="fr-FR" sz="1400" b="0" dirty="0" smtClean="0">
                          <a:effectLst/>
                          <a:latin typeface="Arial"/>
                          <a:ea typeface="MS Mincho"/>
                          <a:cs typeface="Arial"/>
                        </a:rPr>
                        <a:t>La note obtenue représente 25% de la note finale </a:t>
                      </a:r>
                    </a:p>
                  </a:txBody>
                  <a:tcPr marT="48004" marB="480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7857"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DEDAC4D-FC08-4CEC-9271-EA2F4529BBF2}" type="slidenum">
              <a:rPr lang="fr-FR" smtClean="0">
                <a:solidFill>
                  <a:srgbClr val="898989"/>
                </a:solidFill>
              </a:rPr>
              <a:pPr fontAlgn="base">
                <a:spcBef>
                  <a:spcPct val="0"/>
                </a:spcBef>
                <a:spcAft>
                  <a:spcPct val="0"/>
                </a:spcAft>
              </a:pPr>
              <a:t>10</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D7CB4F-5B6F-4A87-AB6E-46940D320E8D}" type="slidenum">
              <a:rPr lang="fr-FR" smtClean="0">
                <a:solidFill>
                  <a:srgbClr val="898989"/>
                </a:solidFill>
              </a:rPr>
              <a:pPr fontAlgn="base">
                <a:spcBef>
                  <a:spcPct val="0"/>
                </a:spcBef>
                <a:spcAft>
                  <a:spcPct val="0"/>
                </a:spcAft>
              </a:pPr>
              <a:t>11</a:t>
            </a:fld>
            <a:endParaRPr lang="fr-FR" smtClean="0">
              <a:solidFill>
                <a:srgbClr val="898989"/>
              </a:solidFill>
            </a:endParaRPr>
          </a:p>
        </p:txBody>
      </p:sp>
      <p:sp>
        <p:nvSpPr>
          <p:cNvPr id="3" name="Rectangle 1"/>
          <p:cNvSpPr>
            <a:spLocks noChangeArrowheads="1"/>
          </p:cNvSpPr>
          <p:nvPr/>
        </p:nvSpPr>
        <p:spPr bwMode="auto">
          <a:xfrm>
            <a:off x="395536" y="144066"/>
            <a:ext cx="8424936"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fr-FR" sz="2400" b="1" dirty="0">
                <a:latin typeface="Arial"/>
                <a:cs typeface="Arial"/>
              </a:rPr>
              <a:t>Compréhension de l’oral (LV1 et LV2) </a:t>
            </a:r>
          </a:p>
          <a:p>
            <a:pPr algn="ctr" fontAlgn="auto">
              <a:spcBef>
                <a:spcPts val="0"/>
              </a:spcBef>
              <a:spcAft>
                <a:spcPts val="0"/>
              </a:spcAft>
              <a:defRPr/>
            </a:pPr>
            <a:r>
              <a:rPr lang="fr-FR" sz="2400" b="1" dirty="0">
                <a:latin typeface="Arial"/>
                <a:cs typeface="Arial"/>
              </a:rPr>
              <a:t>Choix des documents sonores</a:t>
            </a:r>
          </a:p>
        </p:txBody>
      </p:sp>
      <p:sp>
        <p:nvSpPr>
          <p:cNvPr id="8" name="ZoneTexte 7"/>
          <p:cNvSpPr txBox="1"/>
          <p:nvPr/>
        </p:nvSpPr>
        <p:spPr>
          <a:xfrm>
            <a:off x="250825" y="1152525"/>
            <a:ext cx="8642350" cy="6524625"/>
          </a:xfrm>
          <a:prstGeom prst="rect">
            <a:avLst/>
          </a:prstGeom>
          <a:noFill/>
        </p:spPr>
        <p:txBody>
          <a:bodyPr>
            <a:spAutoFit/>
          </a:bodyPr>
          <a:lstStyle/>
          <a:p>
            <a:pPr fontAlgn="auto">
              <a:spcBef>
                <a:spcPts val="0"/>
              </a:spcBef>
              <a:spcAft>
                <a:spcPts val="0"/>
              </a:spcAft>
              <a:defRPr/>
            </a:pPr>
            <a:endParaRPr lang="fr-FR" sz="1600" b="1" dirty="0">
              <a:latin typeface="Arial"/>
              <a:cs typeface="Arial"/>
            </a:endParaRPr>
          </a:p>
          <a:p>
            <a:pPr marL="285750" indent="-285750" algn="just" fontAlgn="auto">
              <a:spcBef>
                <a:spcPts val="0"/>
              </a:spcBef>
              <a:spcAft>
                <a:spcPts val="0"/>
              </a:spcAft>
              <a:buFont typeface="Wingdings" charset="2"/>
              <a:buChar char="§"/>
              <a:defRPr/>
            </a:pPr>
            <a:r>
              <a:rPr lang="fr-FR" sz="1600" b="1" dirty="0">
                <a:latin typeface="Arial"/>
                <a:cs typeface="Arial"/>
              </a:rPr>
              <a:t>Thème</a:t>
            </a:r>
            <a:r>
              <a:rPr lang="fr-FR" sz="1600" dirty="0">
                <a:latin typeface="Arial"/>
                <a:cs typeface="Arial"/>
              </a:rPr>
              <a:t> </a:t>
            </a:r>
          </a:p>
          <a:p>
            <a:pPr marL="285750" indent="-285750" algn="just" fontAlgn="auto">
              <a:spcBef>
                <a:spcPts val="0"/>
              </a:spcBef>
              <a:spcAft>
                <a:spcPts val="0"/>
              </a:spcAft>
              <a:buFont typeface="Wingdings" charset="2"/>
              <a:buChar char="Ø"/>
              <a:defRPr/>
            </a:pPr>
            <a:r>
              <a:rPr lang="fr-FR" sz="1600" dirty="0">
                <a:latin typeface="Arial"/>
                <a:cs typeface="Arial"/>
              </a:rPr>
              <a:t>en lien avec les contenus du programme et les notions culturelles</a:t>
            </a:r>
          </a:p>
          <a:p>
            <a:pPr marL="285750" indent="-285750" algn="just" fontAlgn="auto">
              <a:spcBef>
                <a:spcPts val="0"/>
              </a:spcBef>
              <a:spcAft>
                <a:spcPts val="0"/>
              </a:spcAft>
              <a:buFont typeface="Wingdings" charset="2"/>
              <a:buChar char="Ø"/>
              <a:defRPr/>
            </a:pPr>
            <a:r>
              <a:rPr lang="fr-FR" sz="1600" dirty="0">
                <a:latin typeface="Arial"/>
                <a:cs typeface="Arial"/>
              </a:rPr>
              <a:t>en lien avec les problématiques abordées pendant l’année</a:t>
            </a:r>
          </a:p>
          <a:p>
            <a:pPr algn="just" fontAlgn="auto">
              <a:spcBef>
                <a:spcPts val="0"/>
              </a:spcBef>
              <a:spcAft>
                <a:spcPts val="0"/>
              </a:spcAft>
              <a:defRPr/>
            </a:pPr>
            <a:endParaRPr lang="fr-FR" sz="1600" dirty="0">
              <a:latin typeface="Arial"/>
              <a:cs typeface="Arial"/>
            </a:endParaRPr>
          </a:p>
          <a:p>
            <a:pPr marL="285750" indent="-285750" algn="just" fontAlgn="auto">
              <a:spcBef>
                <a:spcPts val="0"/>
              </a:spcBef>
              <a:spcAft>
                <a:spcPts val="0"/>
              </a:spcAft>
              <a:buFont typeface="Wingdings" charset="2"/>
              <a:buChar char="§"/>
              <a:defRPr/>
            </a:pPr>
            <a:r>
              <a:rPr lang="fr-FR" sz="1600" b="1" dirty="0">
                <a:latin typeface="Arial"/>
                <a:cs typeface="Arial"/>
              </a:rPr>
              <a:t>Contenus</a:t>
            </a:r>
            <a:r>
              <a:rPr lang="fr-FR" sz="1600" dirty="0">
                <a:latin typeface="Arial"/>
                <a:cs typeface="Arial"/>
              </a:rPr>
              <a:t> :</a:t>
            </a:r>
          </a:p>
          <a:p>
            <a:pPr marL="285750" indent="-285750" algn="just" fontAlgn="auto">
              <a:spcBef>
                <a:spcPts val="0"/>
              </a:spcBef>
              <a:spcAft>
                <a:spcPts val="0"/>
              </a:spcAft>
              <a:buFont typeface="Wingdings" charset="2"/>
              <a:buChar char="Ø"/>
              <a:defRPr/>
            </a:pPr>
            <a:r>
              <a:rPr lang="fr-FR" sz="1600" dirty="0">
                <a:latin typeface="Arial"/>
                <a:cs typeface="Arial"/>
              </a:rPr>
              <a:t>B1 : informations factuelles, événements, situations de communication et faits clairement identifiables. Sujets familiers</a:t>
            </a:r>
          </a:p>
          <a:p>
            <a:pPr marL="285750" indent="-285750" algn="just" fontAlgn="auto">
              <a:spcBef>
                <a:spcPts val="0"/>
              </a:spcBef>
              <a:spcAft>
                <a:spcPts val="0"/>
              </a:spcAft>
              <a:buFont typeface="Wingdings" charset="2"/>
              <a:buChar char="Ø"/>
              <a:defRPr/>
            </a:pPr>
            <a:r>
              <a:rPr lang="fr-FR" sz="1600" dirty="0">
                <a:latin typeface="Arial"/>
                <a:cs typeface="Arial"/>
              </a:rPr>
              <a:t>B2 : informations factuelles, événements, situations de communication et faits clairement identifiables </a:t>
            </a:r>
            <a:r>
              <a:rPr lang="fr-FR" sz="1600" b="1" dirty="0">
                <a:latin typeface="Arial"/>
                <a:cs typeface="Arial"/>
              </a:rPr>
              <a:t>+ </a:t>
            </a:r>
            <a:r>
              <a:rPr lang="fr-FR" sz="1600" dirty="0">
                <a:latin typeface="Arial"/>
                <a:cs typeface="Arial"/>
              </a:rPr>
              <a:t>prises de position, points de vue par rapport à la thématique abordée. Sujets </a:t>
            </a:r>
            <a:r>
              <a:rPr lang="fr-FR" sz="1600" dirty="0" smtClean="0">
                <a:latin typeface="Arial"/>
                <a:cs typeface="Arial"/>
              </a:rPr>
              <a:t>relativement familiers</a:t>
            </a:r>
            <a:endParaRPr lang="fr-FR" sz="1600" dirty="0">
              <a:latin typeface="Arial"/>
              <a:cs typeface="Arial"/>
            </a:endParaRPr>
          </a:p>
          <a:p>
            <a:pPr algn="just" fontAlgn="auto">
              <a:spcBef>
                <a:spcPts val="0"/>
              </a:spcBef>
              <a:spcAft>
                <a:spcPts val="0"/>
              </a:spcAft>
              <a:defRPr/>
            </a:pPr>
            <a:endParaRPr lang="fr-FR" sz="1600" dirty="0">
              <a:latin typeface="Arial"/>
              <a:cs typeface="Arial"/>
            </a:endParaRPr>
          </a:p>
          <a:p>
            <a:pPr marL="285750" indent="-285750" algn="just" fontAlgn="auto">
              <a:spcBef>
                <a:spcPts val="0"/>
              </a:spcBef>
              <a:spcAft>
                <a:spcPts val="0"/>
              </a:spcAft>
              <a:buFont typeface="Wingdings" charset="2"/>
              <a:buChar char="§"/>
              <a:defRPr/>
            </a:pPr>
            <a:r>
              <a:rPr lang="fr-FR" sz="1600" b="1" dirty="0">
                <a:latin typeface="Arial"/>
                <a:cs typeface="Arial"/>
              </a:rPr>
              <a:t>Nature</a:t>
            </a:r>
          </a:p>
          <a:p>
            <a:pPr marL="285750" indent="-285750" algn="just" fontAlgn="auto">
              <a:spcBef>
                <a:spcPts val="0"/>
              </a:spcBef>
              <a:spcAft>
                <a:spcPts val="0"/>
              </a:spcAft>
              <a:buFont typeface="Wingdings" charset="2"/>
              <a:buChar char="Ø"/>
              <a:defRPr/>
            </a:pPr>
            <a:r>
              <a:rPr lang="fr-FR" sz="1600" dirty="0">
                <a:latin typeface="Arial"/>
                <a:cs typeface="Arial"/>
              </a:rPr>
              <a:t>1 ou 2 documents enregistrés, de nature différente, non étudiés en classe</a:t>
            </a:r>
          </a:p>
          <a:p>
            <a:pPr marL="285750" indent="-285750" algn="just" fontAlgn="auto">
              <a:spcBef>
                <a:spcPts val="0"/>
              </a:spcBef>
              <a:spcAft>
                <a:spcPts val="0"/>
              </a:spcAft>
              <a:buFont typeface="Wingdings" charset="2"/>
              <a:buChar char="Ø"/>
              <a:defRPr/>
            </a:pPr>
            <a:r>
              <a:rPr lang="fr-FR" sz="1600" dirty="0">
                <a:latin typeface="Arial"/>
                <a:cs typeface="Arial"/>
              </a:rPr>
              <a:t>Durée totale: 1mn 30</a:t>
            </a:r>
          </a:p>
          <a:p>
            <a:pPr marL="285750" indent="-285750" algn="just" fontAlgn="auto">
              <a:spcBef>
                <a:spcPts val="0"/>
              </a:spcBef>
              <a:spcAft>
                <a:spcPts val="0"/>
              </a:spcAft>
              <a:buFont typeface="Wingdings" charset="2"/>
              <a:buChar char="Ø"/>
              <a:defRPr/>
            </a:pPr>
            <a:r>
              <a:rPr lang="fr-FR" sz="1600" dirty="0">
                <a:latin typeface="Arial"/>
                <a:cs typeface="Arial"/>
              </a:rPr>
              <a:t>Supports audio ou vidéo</a:t>
            </a:r>
          </a:p>
          <a:p>
            <a:pPr marL="285750" indent="-285750" algn="just" fontAlgn="auto">
              <a:spcBef>
                <a:spcPts val="0"/>
              </a:spcBef>
              <a:spcAft>
                <a:spcPts val="0"/>
              </a:spcAft>
              <a:buFont typeface="Wingdings" charset="2"/>
              <a:buChar char="Ø"/>
              <a:defRPr/>
            </a:pPr>
            <a:r>
              <a:rPr lang="fr-FR" sz="1600" dirty="0">
                <a:latin typeface="Arial"/>
                <a:cs typeface="Arial"/>
              </a:rPr>
              <a:t>Monologue, dialogue, discours, discussion, extrait d’émission de radio, de documentaires, de films, de journaux télévisés, récits courts, témoignages, interview</a:t>
            </a:r>
          </a:p>
          <a:p>
            <a:pPr marL="285750" indent="-285750" algn="just" fontAlgn="auto">
              <a:spcBef>
                <a:spcPts val="0"/>
              </a:spcBef>
              <a:spcAft>
                <a:spcPts val="0"/>
              </a:spcAft>
              <a:buFont typeface="Wingdings" charset="2"/>
              <a:buChar char="Ø"/>
              <a:defRPr/>
            </a:pPr>
            <a:r>
              <a:rPr lang="fr-FR" sz="1600" dirty="0">
                <a:latin typeface="Arial"/>
                <a:cs typeface="Arial"/>
              </a:rPr>
              <a:t>Pas d’écrit oralisé</a:t>
            </a:r>
          </a:p>
          <a:p>
            <a:pPr marL="285750" indent="-285750" algn="just" fontAlgn="auto">
              <a:spcBef>
                <a:spcPts val="0"/>
              </a:spcBef>
              <a:spcAft>
                <a:spcPts val="0"/>
              </a:spcAft>
              <a:buFont typeface="Wingdings" charset="2"/>
              <a:buChar char="Ø"/>
              <a:defRPr/>
            </a:pPr>
            <a:r>
              <a:rPr lang="fr-FR" sz="1600" dirty="0">
                <a:latin typeface="Arial"/>
                <a:cs typeface="Arial"/>
              </a:rPr>
              <a:t>Documents non étudiés en classe</a:t>
            </a:r>
          </a:p>
          <a:p>
            <a:pPr marL="285750" indent="-285750" algn="just" fontAlgn="auto">
              <a:spcBef>
                <a:spcPts val="0"/>
              </a:spcBef>
              <a:spcAft>
                <a:spcPts val="0"/>
              </a:spcAft>
              <a:buFont typeface="Wingdings" charset="2"/>
              <a:buChar char="Ø"/>
              <a:defRPr/>
            </a:pPr>
            <a:r>
              <a:rPr lang="fr-FR" sz="1600" dirty="0">
                <a:latin typeface="Arial"/>
                <a:cs typeface="Arial"/>
              </a:rPr>
              <a:t>Aucun document </a:t>
            </a:r>
            <a:r>
              <a:rPr lang="fr-FR" sz="1600" dirty="0" smtClean="0">
                <a:latin typeface="Arial"/>
                <a:cs typeface="Arial"/>
              </a:rPr>
              <a:t>extrait </a:t>
            </a:r>
            <a:r>
              <a:rPr lang="fr-FR" sz="1600" dirty="0">
                <a:latin typeface="Arial"/>
                <a:cs typeface="Arial"/>
              </a:rPr>
              <a:t>de manuels ou de méthodes d’enseignement</a:t>
            </a:r>
          </a:p>
          <a:p>
            <a:pPr marL="285750" indent="-285750" algn="just" fontAlgn="auto">
              <a:spcBef>
                <a:spcPts val="0"/>
              </a:spcBef>
              <a:spcAft>
                <a:spcPts val="0"/>
              </a:spcAft>
              <a:buFont typeface="Wingdings" charset="2"/>
              <a:buChar char="Ø"/>
              <a:defRPr/>
            </a:pPr>
            <a:r>
              <a:rPr lang="fr-FR" sz="1600" dirty="0">
                <a:latin typeface="Arial"/>
                <a:cs typeface="Arial"/>
              </a:rPr>
              <a:t>Pour les documents vidéo, veiller à ce que la compréhension ne soit pas uniquement véhiculée par les images</a:t>
            </a:r>
          </a:p>
          <a:p>
            <a:pPr marL="285750" indent="-285750" algn="just" fontAlgn="auto">
              <a:spcBef>
                <a:spcPts val="0"/>
              </a:spcBef>
              <a:spcAft>
                <a:spcPts val="0"/>
              </a:spcAft>
              <a:buFont typeface="Wingdings" charset="2"/>
              <a:buChar char="Ø"/>
              <a:defRPr/>
            </a:pPr>
            <a:endParaRPr lang="fr-FR" sz="1600" dirty="0">
              <a:latin typeface="Arial"/>
              <a:cs typeface="Arial"/>
            </a:endParaRPr>
          </a:p>
          <a:p>
            <a:pPr algn="just" fontAlgn="auto">
              <a:spcBef>
                <a:spcPts val="0"/>
              </a:spcBef>
              <a:spcAft>
                <a:spcPts val="0"/>
              </a:spcAft>
              <a:defRPr/>
            </a:pPr>
            <a:endParaRPr lang="fr-FR" sz="1600" dirty="0">
              <a:latin typeface="Arial"/>
              <a:cs typeface="Arial"/>
            </a:endParaRPr>
          </a:p>
          <a:p>
            <a:pPr marL="285750" indent="-285750" fontAlgn="auto">
              <a:spcBef>
                <a:spcPts val="0"/>
              </a:spcBef>
              <a:spcAft>
                <a:spcPts val="0"/>
              </a:spcAft>
              <a:buFont typeface="Wingdings" charset="2"/>
              <a:buChar char="§"/>
              <a:defRPr/>
            </a:pPr>
            <a:endParaRPr lang="fr-FR" dirty="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9BCAAD-4914-4F05-A09D-D2D11EADE5CB}" type="slidenum">
              <a:rPr lang="fr-FR" smtClean="0">
                <a:solidFill>
                  <a:srgbClr val="898989"/>
                </a:solidFill>
              </a:rPr>
              <a:pPr fontAlgn="base">
                <a:spcBef>
                  <a:spcPct val="0"/>
                </a:spcBef>
                <a:spcAft>
                  <a:spcPct val="0"/>
                </a:spcAft>
              </a:pPr>
              <a:t>12</a:t>
            </a:fld>
            <a:endParaRPr lang="fr-FR" smtClean="0">
              <a:solidFill>
                <a:srgbClr val="898989"/>
              </a:solidFill>
            </a:endParaRPr>
          </a:p>
        </p:txBody>
      </p:sp>
      <p:sp>
        <p:nvSpPr>
          <p:cNvPr id="3" name="Rectangle 2"/>
          <p:cNvSpPr/>
          <p:nvPr/>
        </p:nvSpPr>
        <p:spPr>
          <a:xfrm>
            <a:off x="468313" y="360363"/>
            <a:ext cx="8207375" cy="4278094"/>
          </a:xfrm>
          <a:prstGeom prst="rect">
            <a:avLst/>
          </a:prstGeom>
        </p:spPr>
        <p:txBody>
          <a:bodyPr>
            <a:spAutoFit/>
          </a:bodyPr>
          <a:lstStyle/>
          <a:p>
            <a:pPr marL="285750" indent="-285750" algn="just" fontAlgn="auto">
              <a:spcBef>
                <a:spcPts val="0"/>
              </a:spcBef>
              <a:spcAft>
                <a:spcPts val="0"/>
              </a:spcAft>
              <a:buFont typeface="Wingdings" charset="2"/>
              <a:buChar char="§"/>
              <a:defRPr/>
            </a:pPr>
            <a:r>
              <a:rPr lang="fr-FR" sz="1600" b="1" dirty="0">
                <a:latin typeface="Arial"/>
                <a:cs typeface="Arial"/>
              </a:rPr>
              <a:t>Caractéristiques linguistiques</a:t>
            </a:r>
            <a:r>
              <a:rPr lang="fr-FR" sz="1600" dirty="0" smtClean="0">
                <a:latin typeface="Arial"/>
                <a:cs typeface="Arial"/>
              </a:rPr>
              <a:t>:</a:t>
            </a:r>
            <a:endParaRPr lang="fr-FR" sz="1600" dirty="0">
              <a:latin typeface="Arial"/>
              <a:cs typeface="Arial"/>
            </a:endParaRPr>
          </a:p>
          <a:p>
            <a:pPr marL="285750" indent="-285750" algn="just" fontAlgn="auto">
              <a:spcBef>
                <a:spcPts val="0"/>
              </a:spcBef>
              <a:spcAft>
                <a:spcPts val="0"/>
              </a:spcAft>
              <a:buFont typeface="Wingdings" charset="2"/>
              <a:buChar char="Ø"/>
              <a:defRPr/>
            </a:pPr>
            <a:r>
              <a:rPr lang="fr-FR" sz="1600" dirty="0">
                <a:latin typeface="Arial"/>
                <a:cs typeface="Arial"/>
              </a:rPr>
              <a:t>Langue orale authentique</a:t>
            </a:r>
          </a:p>
          <a:p>
            <a:pPr marL="285750" indent="-285750" algn="just" fontAlgn="auto">
              <a:spcBef>
                <a:spcPts val="0"/>
              </a:spcBef>
              <a:spcAft>
                <a:spcPts val="0"/>
              </a:spcAft>
              <a:buFont typeface="Wingdings" charset="2"/>
              <a:buChar char="Ø"/>
              <a:defRPr/>
            </a:pPr>
            <a:r>
              <a:rPr lang="fr-FR" sz="1600" dirty="0">
                <a:latin typeface="Arial"/>
                <a:cs typeface="Arial"/>
              </a:rPr>
              <a:t>Langue et accent </a:t>
            </a:r>
            <a:r>
              <a:rPr lang="fr-FR" sz="1600" dirty="0" smtClean="0">
                <a:latin typeface="Arial"/>
                <a:cs typeface="Arial"/>
              </a:rPr>
              <a:t>« standards »</a:t>
            </a:r>
            <a:endParaRPr lang="fr-FR" sz="1600" dirty="0">
              <a:latin typeface="Arial"/>
              <a:cs typeface="Arial"/>
            </a:endParaRPr>
          </a:p>
          <a:p>
            <a:pPr marL="285750" indent="-285750" algn="just" fontAlgn="auto">
              <a:spcBef>
                <a:spcPts val="0"/>
              </a:spcBef>
              <a:spcAft>
                <a:spcPts val="0"/>
              </a:spcAft>
              <a:buFont typeface="Wingdings" charset="2"/>
              <a:buChar char="Ø"/>
              <a:defRPr/>
            </a:pPr>
            <a:r>
              <a:rPr lang="fr-FR" sz="1600" dirty="0">
                <a:latin typeface="Arial"/>
                <a:cs typeface="Arial"/>
              </a:rPr>
              <a:t>Elocution claire</a:t>
            </a:r>
          </a:p>
          <a:p>
            <a:pPr marL="285750" indent="-285750" algn="just" fontAlgn="auto">
              <a:spcBef>
                <a:spcPts val="0"/>
              </a:spcBef>
              <a:spcAft>
                <a:spcPts val="0"/>
              </a:spcAft>
              <a:buFont typeface="Wingdings" charset="2"/>
              <a:buChar char="Ø"/>
              <a:defRPr/>
            </a:pPr>
            <a:r>
              <a:rPr lang="fr-FR" sz="1600" dirty="0">
                <a:latin typeface="Arial"/>
                <a:cs typeface="Arial"/>
              </a:rPr>
              <a:t>Fréquence élevée du lexique dans les domaines abordés. Eviter le lexique trop spécifique</a:t>
            </a:r>
          </a:p>
          <a:p>
            <a:pPr marL="285750" indent="-285750" algn="just" fontAlgn="auto">
              <a:spcBef>
                <a:spcPts val="0"/>
              </a:spcBef>
              <a:spcAft>
                <a:spcPts val="0"/>
              </a:spcAft>
              <a:buFont typeface="Wingdings" charset="2"/>
              <a:buChar char="Ø"/>
              <a:defRPr/>
            </a:pPr>
            <a:r>
              <a:rPr lang="fr-FR" sz="1600" dirty="0">
                <a:latin typeface="Arial"/>
                <a:cs typeface="Arial"/>
              </a:rPr>
              <a:t>Assez grande richesse des structures</a:t>
            </a:r>
          </a:p>
          <a:p>
            <a:pPr marL="285750" indent="-285750" algn="just" fontAlgn="auto">
              <a:spcBef>
                <a:spcPts val="0"/>
              </a:spcBef>
              <a:spcAft>
                <a:spcPts val="0"/>
              </a:spcAft>
              <a:buFont typeface="Wingdings" charset="2"/>
              <a:buChar char="Ø"/>
              <a:defRPr/>
            </a:pPr>
            <a:r>
              <a:rPr lang="fr-FR" sz="1600" dirty="0">
                <a:latin typeface="Arial"/>
                <a:cs typeface="Arial"/>
              </a:rPr>
              <a:t>Le déroulement des idées et des faits doit être bien structuré et logique</a:t>
            </a:r>
          </a:p>
          <a:p>
            <a:pPr marL="285750" indent="-285750" algn="just" fontAlgn="auto">
              <a:spcBef>
                <a:spcPts val="0"/>
              </a:spcBef>
              <a:spcAft>
                <a:spcPts val="0"/>
              </a:spcAft>
              <a:buFont typeface="Wingdings" charset="2"/>
              <a:buChar char="Ø"/>
              <a:defRPr/>
            </a:pPr>
            <a:r>
              <a:rPr lang="fr-FR" sz="1600" dirty="0">
                <a:latin typeface="Arial"/>
                <a:cs typeface="Arial"/>
              </a:rPr>
              <a:t>A éviter:</a:t>
            </a:r>
          </a:p>
          <a:p>
            <a:pPr marL="285750" indent="-285750" algn="just" fontAlgn="auto">
              <a:spcBef>
                <a:spcPts val="0"/>
              </a:spcBef>
              <a:spcAft>
                <a:spcPts val="0"/>
              </a:spcAft>
              <a:buFont typeface="Courier New"/>
              <a:buChar char="o"/>
              <a:defRPr/>
            </a:pPr>
            <a:r>
              <a:rPr lang="fr-FR" sz="1600" dirty="0">
                <a:latin typeface="Arial"/>
                <a:cs typeface="Arial"/>
              </a:rPr>
              <a:t>bruits de fond </a:t>
            </a:r>
            <a:r>
              <a:rPr lang="fr-FR" sz="1600" dirty="0" smtClean="0">
                <a:latin typeface="Arial"/>
                <a:cs typeface="Arial"/>
              </a:rPr>
              <a:t>gênant la perception du contenu</a:t>
            </a:r>
            <a:endParaRPr lang="fr-FR" sz="1600" dirty="0">
              <a:latin typeface="Arial"/>
              <a:cs typeface="Arial"/>
            </a:endParaRPr>
          </a:p>
          <a:p>
            <a:pPr marL="285750" indent="-285750" algn="just" fontAlgn="auto">
              <a:spcBef>
                <a:spcPts val="0"/>
              </a:spcBef>
              <a:spcAft>
                <a:spcPts val="0"/>
              </a:spcAft>
              <a:buFont typeface="Courier New"/>
              <a:buChar char="o"/>
              <a:defRPr/>
            </a:pPr>
            <a:r>
              <a:rPr lang="fr-FR" sz="1600" dirty="0">
                <a:latin typeface="Arial"/>
                <a:cs typeface="Arial"/>
              </a:rPr>
              <a:t>noms propres qui jouent un rôle trop important pour la </a:t>
            </a:r>
            <a:r>
              <a:rPr lang="fr-FR" sz="1600" dirty="0" smtClean="0">
                <a:latin typeface="Arial"/>
                <a:cs typeface="Arial"/>
              </a:rPr>
              <a:t>compréhension</a:t>
            </a:r>
          </a:p>
          <a:p>
            <a:pPr marL="285750" indent="-285750" algn="just" fontAlgn="auto">
              <a:spcBef>
                <a:spcPts val="0"/>
              </a:spcBef>
              <a:spcAft>
                <a:spcPts val="0"/>
              </a:spcAft>
              <a:buFont typeface="Courier New"/>
              <a:buChar char="o"/>
              <a:defRPr/>
            </a:pPr>
            <a:r>
              <a:rPr lang="fr-FR" sz="1600" dirty="0" smtClean="0">
                <a:latin typeface="Arial"/>
                <a:cs typeface="Arial"/>
              </a:rPr>
              <a:t>mots-clés peu audibles</a:t>
            </a:r>
            <a:endParaRPr lang="fr-FR" sz="1600" dirty="0">
              <a:latin typeface="Arial"/>
              <a:cs typeface="Arial"/>
            </a:endParaRPr>
          </a:p>
          <a:p>
            <a:pPr algn="just" fontAlgn="auto">
              <a:spcBef>
                <a:spcPts val="0"/>
              </a:spcBef>
              <a:spcAft>
                <a:spcPts val="0"/>
              </a:spcAft>
              <a:defRPr/>
            </a:pPr>
            <a:endParaRPr lang="fr-FR" sz="1600" dirty="0">
              <a:latin typeface="Arial"/>
              <a:cs typeface="Arial"/>
            </a:endParaRPr>
          </a:p>
          <a:p>
            <a:pPr marL="285750" indent="-285750" algn="just" fontAlgn="auto">
              <a:spcBef>
                <a:spcPts val="0"/>
              </a:spcBef>
              <a:spcAft>
                <a:spcPts val="0"/>
              </a:spcAft>
              <a:buFont typeface="Wingdings" charset="2"/>
              <a:buChar char="§"/>
              <a:defRPr/>
            </a:pPr>
            <a:r>
              <a:rPr lang="fr-FR" sz="1600" b="1" dirty="0">
                <a:latin typeface="Arial"/>
                <a:cs typeface="Arial"/>
              </a:rPr>
              <a:t>Les documents utilisés doivent permettre à </a:t>
            </a:r>
            <a:r>
              <a:rPr lang="fr-FR" sz="1600" b="1" u="sng" dirty="0">
                <a:latin typeface="Arial"/>
                <a:cs typeface="Arial"/>
              </a:rPr>
              <a:t>tous</a:t>
            </a:r>
            <a:r>
              <a:rPr lang="fr-FR" sz="1600" b="1" dirty="0">
                <a:latin typeface="Arial"/>
                <a:cs typeface="Arial"/>
              </a:rPr>
              <a:t> les candidats, quel que soit leur niveau de </a:t>
            </a:r>
            <a:r>
              <a:rPr lang="fr-FR" sz="1600" b="1" dirty="0" smtClean="0">
                <a:latin typeface="Arial"/>
                <a:cs typeface="Arial"/>
              </a:rPr>
              <a:t>compétences en compréhension de l’oral, </a:t>
            </a:r>
            <a:r>
              <a:rPr lang="fr-FR" sz="1600" b="1" dirty="0">
                <a:latin typeface="Arial"/>
                <a:cs typeface="Arial"/>
              </a:rPr>
              <a:t>d’accéder à une partie du contenu </a:t>
            </a:r>
            <a:r>
              <a:rPr lang="fr-FR" sz="1600" b="1" dirty="0" smtClean="0">
                <a:latin typeface="Arial"/>
                <a:cs typeface="Arial"/>
              </a:rPr>
              <a:t>pour que ce niveau puisse être apprécié et évalué en conséquence.</a:t>
            </a:r>
            <a:endParaRPr lang="fr-FR" sz="1600" b="1" dirty="0">
              <a:latin typeface="Arial"/>
              <a:cs typeface="Arial"/>
            </a:endParaRPr>
          </a:p>
          <a:p>
            <a:pPr fontAlgn="auto">
              <a:spcBef>
                <a:spcPts val="0"/>
              </a:spcBef>
              <a:spcAft>
                <a:spcPts val="0"/>
              </a:spcAft>
              <a:defRPr/>
            </a:pPr>
            <a:endParaRPr lang="fr-FR" sz="1600"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468316" y="110053"/>
            <a:ext cx="8064124"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400" b="1" dirty="0">
                <a:solidFill>
                  <a:prstClr val="black"/>
                </a:solidFill>
              </a:rPr>
              <a:t>Expression orale LV1 et LV2</a:t>
            </a:r>
          </a:p>
          <a:p>
            <a:pPr algn="ctr">
              <a:defRPr/>
            </a:pPr>
            <a:r>
              <a:rPr lang="fr-FR" sz="2400" b="1" dirty="0">
                <a:solidFill>
                  <a:prstClr val="black"/>
                </a:solidFill>
              </a:rPr>
              <a:t>Toutes séries sauf L </a:t>
            </a:r>
            <a:endParaRPr lang="fr-FR" sz="2400" dirty="0">
              <a:solidFill>
                <a:prstClr val="black"/>
              </a:solidFill>
            </a:endParaRPr>
          </a:p>
        </p:txBody>
      </p:sp>
      <p:graphicFrame>
        <p:nvGraphicFramePr>
          <p:cNvPr id="80922" name="Group 26"/>
          <p:cNvGraphicFramePr>
            <a:graphicFrameLocks noGrp="1"/>
          </p:cNvGraphicFramePr>
          <p:nvPr>
            <p:extLst>
              <p:ext uri="{D42A27DB-BD31-4B8C-83A1-F6EECF244321}">
                <p14:modId xmlns:p14="http://schemas.microsoft.com/office/powerpoint/2010/main" val="3782401949"/>
              </p:ext>
            </p:extLst>
          </p:nvPr>
        </p:nvGraphicFramePr>
        <p:xfrm>
          <a:off x="468316" y="1061006"/>
          <a:ext cx="8496300" cy="5948278"/>
        </p:xfrm>
        <a:graphic>
          <a:graphicData uri="http://schemas.openxmlformats.org/drawingml/2006/table">
            <a:tbl>
              <a:tblPr/>
              <a:tblGrid>
                <a:gridCol w="1989137"/>
                <a:gridCol w="6507163"/>
              </a:tblGrid>
              <a:tr h="5952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Arial" charset="0"/>
                          <a:ea typeface="MS Mincho"/>
                          <a:cs typeface="MS Mincho"/>
                        </a:rPr>
                        <a:t>Séries</a:t>
                      </a:r>
                      <a:endParaRPr kumimoji="0" lang="fr-FR" sz="1600" b="0" i="0" u="none" strike="noStrike" cap="none" normalizeH="0" baseline="0" dirty="0" smtClean="0">
                        <a:ln>
                          <a:noFill/>
                        </a:ln>
                        <a:solidFill>
                          <a:schemeClr val="tx1"/>
                        </a:solidFill>
                        <a:effectLst/>
                        <a:latin typeface="Times New Roman" pitchFamily="18"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Arial" charset="0"/>
                          <a:ea typeface="MS Mincho"/>
                          <a:cs typeface="MS Mincho"/>
                        </a:rPr>
                        <a:t> </a:t>
                      </a:r>
                      <a:endParaRPr kumimoji="0" lang="fr-FR" sz="16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DA"/>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it-IT" sz="1500" b="1" i="0" u="none" strike="noStrike" cap="none" normalizeH="0" baseline="0" dirty="0" smtClean="0">
                          <a:ln>
                            <a:noFill/>
                          </a:ln>
                          <a:solidFill>
                            <a:schemeClr val="tx1"/>
                          </a:solidFill>
                          <a:effectLst/>
                          <a:latin typeface="Arial" charset="0"/>
                          <a:ea typeface="MS Mincho"/>
                          <a:cs typeface="MS Mincho"/>
                        </a:rPr>
                        <a:t>ES – </a:t>
                      </a:r>
                      <a:r>
                        <a:rPr kumimoji="0" lang="it-IT" sz="1500" b="1" i="0" u="none" strike="noStrike" cap="none" normalizeH="0" baseline="0" dirty="0" err="1" smtClean="0">
                          <a:ln>
                            <a:noFill/>
                          </a:ln>
                          <a:solidFill>
                            <a:schemeClr val="tx1"/>
                          </a:solidFill>
                          <a:effectLst/>
                          <a:latin typeface="Arial" charset="0"/>
                          <a:ea typeface="MS Mincho"/>
                          <a:cs typeface="MS Mincho"/>
                        </a:rPr>
                        <a:t>S</a:t>
                      </a:r>
                      <a:r>
                        <a:rPr kumimoji="0" lang="it-IT" sz="1500" b="1" i="0" u="none" strike="noStrike" cap="none" normalizeH="0" baseline="0" dirty="0" smtClean="0">
                          <a:ln>
                            <a:noFill/>
                          </a:ln>
                          <a:solidFill>
                            <a:schemeClr val="tx1"/>
                          </a:solidFill>
                          <a:effectLst/>
                          <a:latin typeface="Arial" charset="0"/>
                          <a:ea typeface="MS Mincho"/>
                          <a:cs typeface="MS Mincho"/>
                        </a:rPr>
                        <a:t> – STI2D – STD2A – STG – ST2S</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Nature de l’épreuve</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 </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charset="0"/>
                          <a:ea typeface="MS Mincho"/>
                          <a:cs typeface="MS Mincho"/>
                        </a:rPr>
                        <a:t>Expression orale : </a:t>
                      </a:r>
                      <a:endParaRPr kumimoji="0" lang="fr-FR" sz="1500" b="1" i="0" u="none" strike="noStrike" cap="none" normalizeH="0" baseline="0" dirty="0" smtClean="0">
                        <a:ln>
                          <a:noFill/>
                        </a:ln>
                        <a:solidFill>
                          <a:schemeClr val="tx1"/>
                        </a:solidFill>
                        <a:effectLst/>
                        <a:latin typeface="Times New Roman" pitchFamily="18" charset="0"/>
                        <a:ea typeface="MS Mincho"/>
                        <a:cs typeface="MS Mincho"/>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charset="0"/>
                          <a:ea typeface="MS Mincho"/>
                          <a:cs typeface="MS Mincho"/>
                        </a:rPr>
                        <a:t>organisée par les établissements</a:t>
                      </a:r>
                      <a:endParaRPr kumimoji="0" lang="fr-FR" sz="1500" b="0" i="0" u="none" strike="noStrike" cap="none" normalizeH="0" baseline="0" dirty="0" smtClean="0">
                        <a:ln>
                          <a:noFill/>
                        </a:ln>
                        <a:solidFill>
                          <a:srgbClr val="000000"/>
                        </a:solidFill>
                        <a:effectLst/>
                        <a:latin typeface="Times New Roman" pitchFamily="18" charset="0"/>
                        <a:ea typeface="MS Mincho"/>
                        <a:cs typeface="MS Mincho"/>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charset="0"/>
                          <a:ea typeface="MS Mincho"/>
                          <a:cs typeface="MS Mincho"/>
                        </a:rPr>
                        <a:t>annoncée aux élèves</a:t>
                      </a:r>
                      <a:endParaRPr kumimoji="0" lang="fr-FR" sz="1500" b="0" i="0" u="none" strike="noStrike" cap="none" normalizeH="0" baseline="0" dirty="0" smtClean="0">
                        <a:ln>
                          <a:noFill/>
                        </a:ln>
                        <a:solidFill>
                          <a:srgbClr val="000000"/>
                        </a:solidFill>
                        <a:effectLst/>
                        <a:latin typeface="Times New Roman" pitchFamily="18" charset="0"/>
                        <a:ea typeface="MS Mincho"/>
                        <a:cs typeface="MS Mincho"/>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charset="0"/>
                          <a:ea typeface="MS Mincho"/>
                          <a:cs typeface="MS Mincho"/>
                        </a:rPr>
                        <a:t>pendant le temps scolaire : </a:t>
                      </a:r>
                      <a:r>
                        <a:rPr kumimoji="0" lang="fr-FR" sz="1500" b="0" i="0" u="none" strike="noStrike" cap="none" normalizeH="0" baseline="0" dirty="0" smtClean="0">
                          <a:ln>
                            <a:noFill/>
                          </a:ln>
                          <a:solidFill>
                            <a:schemeClr val="tx1"/>
                          </a:solidFill>
                          <a:effectLst/>
                          <a:latin typeface="Arial" charset="0"/>
                          <a:ea typeface="MS Mincho"/>
                          <a:cs typeface="MS Mincho"/>
                        </a:rPr>
                        <a:t>au cours</a:t>
                      </a:r>
                      <a:r>
                        <a:rPr kumimoji="0" lang="fr-FR" sz="1500" b="0" i="0" u="none" strike="noStrike" cap="none" normalizeH="0" baseline="0" dirty="0" smtClean="0">
                          <a:ln>
                            <a:noFill/>
                          </a:ln>
                          <a:solidFill>
                            <a:schemeClr val="accent2"/>
                          </a:solidFill>
                          <a:effectLst/>
                          <a:latin typeface="Arial" charset="0"/>
                          <a:ea typeface="MS Mincho"/>
                          <a:cs typeface="MS Mincho"/>
                        </a:rPr>
                        <a:t> </a:t>
                      </a:r>
                      <a:r>
                        <a:rPr kumimoji="0" lang="fr-FR" sz="1500" b="0" i="0" u="none" strike="noStrike" cap="none" normalizeH="0" baseline="0" dirty="0" smtClean="0">
                          <a:ln>
                            <a:noFill/>
                          </a:ln>
                          <a:solidFill>
                            <a:schemeClr val="tx1"/>
                          </a:solidFill>
                          <a:effectLst/>
                          <a:latin typeface="Arial" charset="0"/>
                          <a:ea typeface="MS Mincho"/>
                          <a:cs typeface="MS Mincho"/>
                        </a:rPr>
                        <a:t>du</a:t>
                      </a:r>
                      <a:r>
                        <a:rPr kumimoji="0" lang="fr-FR" sz="1500" b="1" i="0" u="none" strike="noStrike" cap="none" normalizeH="0" baseline="0" dirty="0" smtClean="0">
                          <a:ln>
                            <a:noFill/>
                          </a:ln>
                          <a:solidFill>
                            <a:schemeClr val="accent2"/>
                          </a:solidFill>
                          <a:effectLst/>
                          <a:latin typeface="Arial" charset="0"/>
                          <a:ea typeface="MS Mincho"/>
                          <a:cs typeface="MS Mincho"/>
                        </a:rPr>
                        <a:t> </a:t>
                      </a:r>
                      <a:r>
                        <a:rPr kumimoji="0" lang="fr-FR" sz="1500" b="1" i="0" u="none" strike="noStrike" cap="none" normalizeH="0" baseline="0" dirty="0" smtClean="0">
                          <a:ln>
                            <a:noFill/>
                          </a:ln>
                          <a:solidFill>
                            <a:schemeClr val="tx1"/>
                          </a:solidFill>
                          <a:effectLst/>
                          <a:latin typeface="Arial" charset="0"/>
                          <a:ea typeface="MS Mincho"/>
                          <a:cs typeface="MS Mincho"/>
                        </a:rPr>
                        <a:t>3</a:t>
                      </a:r>
                      <a:r>
                        <a:rPr kumimoji="0" lang="fr-FR" sz="1500" b="1" i="0" u="none" strike="noStrike" cap="none" normalizeH="0" baseline="30000" dirty="0" smtClean="0">
                          <a:ln>
                            <a:noFill/>
                          </a:ln>
                          <a:solidFill>
                            <a:schemeClr val="tx1"/>
                          </a:solidFill>
                          <a:effectLst/>
                          <a:latin typeface="Arial" charset="0"/>
                          <a:ea typeface="MS Mincho"/>
                          <a:cs typeface="MS Mincho"/>
                        </a:rPr>
                        <a:t>ème </a:t>
                      </a:r>
                      <a:r>
                        <a:rPr kumimoji="0" lang="fr-FR" sz="1500" b="1" i="0" u="none" strike="noStrike" cap="none" normalizeH="0" baseline="0" dirty="0" smtClean="0">
                          <a:ln>
                            <a:noFill/>
                          </a:ln>
                          <a:solidFill>
                            <a:schemeClr val="tx1"/>
                          </a:solidFill>
                          <a:effectLst/>
                          <a:latin typeface="Arial" charset="0"/>
                          <a:ea typeface="MS Mincho"/>
                          <a:cs typeface="MS Mincho"/>
                        </a:rPr>
                        <a:t>trimestre </a:t>
                      </a:r>
                      <a:r>
                        <a:rPr kumimoji="0" lang="fr-FR" sz="1500" b="0" i="0" u="none" strike="noStrike" cap="none" normalizeH="0" baseline="0" dirty="0" smtClean="0">
                          <a:ln>
                            <a:noFill/>
                          </a:ln>
                          <a:solidFill>
                            <a:schemeClr val="tx1"/>
                          </a:solidFill>
                          <a:effectLst/>
                          <a:latin typeface="Arial" charset="0"/>
                          <a:ea typeface="MS Mincho"/>
                          <a:cs typeface="MS Mincho"/>
                        </a:rPr>
                        <a:t>de l’année de terminale</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Niveau attendu</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 </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chemeClr val="tx1"/>
                          </a:solidFill>
                          <a:effectLst/>
                          <a:latin typeface="Arial" charset="0"/>
                          <a:ea typeface="MS Mincho"/>
                          <a:cs typeface="MS Mincho"/>
                        </a:rPr>
                        <a:t>LV1 : B2</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chemeClr val="tx1"/>
                          </a:solidFill>
                          <a:effectLst/>
                          <a:latin typeface="Arial" charset="0"/>
                          <a:ea typeface="MS Mincho"/>
                          <a:cs typeface="MS Mincho"/>
                        </a:rPr>
                        <a:t>LV2 : B1</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Modalités</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 </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DA"/>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tab pos="239713" algn="l"/>
                        </a:tabLst>
                      </a:pPr>
                      <a:r>
                        <a:rPr kumimoji="0" lang="fr-FR" sz="1500" b="0" i="0" u="none" strike="noStrike" cap="none" normalizeH="0" baseline="0" dirty="0" smtClean="0">
                          <a:ln>
                            <a:noFill/>
                          </a:ln>
                          <a:solidFill>
                            <a:schemeClr val="tx1"/>
                          </a:solidFill>
                          <a:effectLst/>
                          <a:latin typeface="Arial" charset="0"/>
                          <a:ea typeface="MS Mincho"/>
                          <a:cs typeface="MS Mincho"/>
                        </a:rPr>
                        <a:t>Tirage au sort par le candidat de l’une des notions du programme étudiées dans l'année de terminale</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tab pos="239713" algn="l"/>
                        </a:tabLst>
                      </a:pPr>
                      <a:r>
                        <a:rPr kumimoji="0" lang="fr-FR" sz="1500" b="0" i="0" u="none" strike="noStrike" cap="none" normalizeH="0" baseline="0" dirty="0" smtClean="0">
                          <a:ln>
                            <a:noFill/>
                          </a:ln>
                          <a:solidFill>
                            <a:schemeClr val="tx1"/>
                          </a:solidFill>
                          <a:effectLst/>
                          <a:latin typeface="Arial"/>
                          <a:ea typeface="MS Mincho"/>
                          <a:cs typeface="Arial"/>
                        </a:rPr>
                        <a:t>Temps de préparation: </a:t>
                      </a:r>
                      <a:r>
                        <a:rPr kumimoji="0" lang="fr-FR" sz="1500" b="0" i="0" u="none" strike="noStrike" cap="none" normalizeH="0" baseline="0" dirty="0" smtClean="0">
                          <a:ln>
                            <a:noFill/>
                          </a:ln>
                          <a:solidFill>
                            <a:srgbClr val="FF0000"/>
                          </a:solidFill>
                          <a:effectLst/>
                          <a:latin typeface="Arial"/>
                          <a:ea typeface="MS Mincho"/>
                          <a:cs typeface="Arial"/>
                        </a:rPr>
                        <a:t>10 minutes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tab pos="239713" algn="l"/>
                        </a:tabLst>
                      </a:pPr>
                      <a:r>
                        <a:rPr kumimoji="0" lang="fr-FR" sz="1500" b="0" i="0" u="none" strike="noStrike" cap="none" normalizeH="0" baseline="0" dirty="0" smtClean="0">
                          <a:ln>
                            <a:noFill/>
                          </a:ln>
                          <a:solidFill>
                            <a:schemeClr val="tx1"/>
                          </a:solidFill>
                          <a:effectLst/>
                          <a:latin typeface="Arial"/>
                          <a:ea typeface="MS Mincho"/>
                          <a:cs typeface="Arial"/>
                        </a:rPr>
                        <a:t>Passation: </a:t>
                      </a:r>
                      <a:r>
                        <a:rPr kumimoji="0" lang="fr-FR" sz="1500" b="0" i="0" u="none" strike="noStrike" cap="none" normalizeH="0" baseline="0" dirty="0" smtClean="0">
                          <a:ln>
                            <a:noFill/>
                          </a:ln>
                          <a:solidFill>
                            <a:srgbClr val="FF0000"/>
                          </a:solidFill>
                          <a:effectLst/>
                          <a:latin typeface="Arial"/>
                          <a:ea typeface="MS Mincho"/>
                          <a:cs typeface="Arial"/>
                        </a:rPr>
                        <a:t>10 minutes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Ø"/>
                        <a:tabLst>
                          <a:tab pos="239713" algn="l"/>
                        </a:tabLst>
                      </a:pPr>
                      <a:r>
                        <a:rPr kumimoji="0" lang="fr-FR" sz="1500" b="0" i="0" u="none" strike="noStrike" cap="none" normalizeH="0" baseline="0" dirty="0" smtClean="0">
                          <a:ln>
                            <a:noFill/>
                          </a:ln>
                          <a:solidFill>
                            <a:schemeClr val="tx1"/>
                          </a:solidFill>
                          <a:effectLst/>
                          <a:latin typeface="Arial" charset="0"/>
                          <a:ea typeface="MS Mincho"/>
                          <a:cs typeface="MS Mincho"/>
                        </a:rPr>
                        <a:t>Présentation de la notion tirée au sort par le candidat: </a:t>
                      </a:r>
                      <a:r>
                        <a:rPr kumimoji="0" lang="fr-FR" sz="1500" b="0" i="0" u="none" strike="noStrike" cap="none" normalizeH="0" baseline="0" dirty="0" smtClean="0">
                          <a:ln>
                            <a:noFill/>
                          </a:ln>
                          <a:solidFill>
                            <a:schemeClr val="accent3"/>
                          </a:solidFill>
                          <a:effectLst/>
                          <a:latin typeface="Arial" charset="0"/>
                          <a:ea typeface="MS Mincho"/>
                          <a:cs typeface="MS Mincho"/>
                        </a:rPr>
                        <a:t>5 minutes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Ø"/>
                        <a:tabLst>
                          <a:tab pos="239713" algn="l"/>
                        </a:tabLst>
                        <a:defRPr/>
                      </a:pPr>
                      <a:r>
                        <a:rPr kumimoji="0" lang="fr-FR" sz="1500" b="0" i="0" u="none" strike="noStrike" cap="none" normalizeH="0" baseline="0" dirty="0" smtClean="0">
                          <a:ln>
                            <a:noFill/>
                          </a:ln>
                          <a:solidFill>
                            <a:srgbClr val="000000"/>
                          </a:solidFill>
                          <a:effectLst/>
                          <a:latin typeface="Arial" charset="0"/>
                          <a:ea typeface="MS Mincho"/>
                          <a:cs typeface="MS Mincho"/>
                        </a:rPr>
                        <a:t>Phase d’interaction conduite par le professeur qui prend appui sur l’exposé du candidat: </a:t>
                      </a:r>
                      <a:r>
                        <a:rPr kumimoji="0" lang="fr-FR" sz="1500" b="0" i="0" u="none" strike="noStrike" cap="none" normalizeH="0" baseline="0" dirty="0" smtClean="0">
                          <a:ln>
                            <a:noFill/>
                          </a:ln>
                          <a:solidFill>
                            <a:srgbClr val="9BBB59"/>
                          </a:solidFill>
                          <a:effectLst/>
                          <a:latin typeface="Arial" charset="0"/>
                          <a:ea typeface="MS Mincho"/>
                          <a:cs typeface="MS Mincho"/>
                        </a:rPr>
                        <a:t>5 minutes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Ø"/>
                        <a:tabLst>
                          <a:tab pos="239713" algn="l"/>
                        </a:tabLst>
                        <a:defRPr/>
                      </a:pP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smtClean="0">
                        <a:ln>
                          <a:noFill/>
                        </a:ln>
                        <a:solidFill>
                          <a:schemeClr val="tx1"/>
                        </a:solidFill>
                        <a:effectLst/>
                        <a:latin typeface="Arial"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Evaluation </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smtClean="0">
                          <a:ln>
                            <a:noFill/>
                          </a:ln>
                          <a:solidFill>
                            <a:schemeClr val="tx1"/>
                          </a:solidFill>
                          <a:effectLst/>
                          <a:latin typeface="Arial" charset="0"/>
                          <a:ea typeface="MS Mincho"/>
                          <a:cs typeface="MS Mincho"/>
                        </a:rPr>
                        <a:t> </a:t>
                      </a:r>
                      <a:endParaRPr kumimoji="0" lang="fr-FR" sz="1600" b="0" i="0" u="none" strike="noStrike" cap="none" normalizeH="0" baseline="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D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chemeClr val="tx1"/>
                          </a:solidFill>
                          <a:effectLst/>
                          <a:latin typeface="Arial" charset="0"/>
                          <a:ea typeface="MS Mincho"/>
                          <a:cs typeface="MS Mincho"/>
                        </a:rPr>
                        <a:t>L’examinateur conduit son évaluation à partir de la  « </a:t>
                      </a:r>
                      <a:r>
                        <a:rPr kumimoji="0" lang="fr-FR" sz="1500" b="0" i="1" u="none" strike="noStrike" cap="none" normalizeH="0" baseline="0" dirty="0" smtClean="0">
                          <a:ln>
                            <a:noFill/>
                          </a:ln>
                          <a:solidFill>
                            <a:schemeClr val="tx1"/>
                          </a:solidFill>
                          <a:effectLst/>
                          <a:latin typeface="Arial" charset="0"/>
                          <a:ea typeface="MS Mincho"/>
                          <a:cs typeface="MS Mincho"/>
                        </a:rPr>
                        <a:t>fiche d'évaluation et de notation pour l’expression orale en LV1 ou LV2 </a:t>
                      </a:r>
                      <a:r>
                        <a:rPr kumimoji="0" lang="fr-FR" sz="1500" b="0" i="0" u="none" strike="noStrike" cap="none" normalizeH="0" baseline="0" dirty="0" smtClean="0">
                          <a:ln>
                            <a:noFill/>
                          </a:ln>
                          <a:solidFill>
                            <a:schemeClr val="tx1"/>
                          </a:solidFill>
                          <a:effectLst/>
                          <a:latin typeface="Arial" charset="0"/>
                          <a:ea typeface="MS Mincho"/>
                          <a:cs typeface="MS Mincho"/>
                        </a:rPr>
                        <a:t>». </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rgbClr val="000000"/>
                          </a:solidFill>
                          <a:effectLst/>
                          <a:latin typeface="Arial" charset="0"/>
                          <a:ea typeface="MS Mincho"/>
                          <a:cs typeface="MS Mincho"/>
                        </a:rPr>
                        <a:t>Cette fiche a le même statut qu'une copie d'examen</a:t>
                      </a:r>
                      <a:endParaRPr kumimoji="0" lang="fr-FR" sz="1500" b="0" i="0" u="none" strike="noStrike" cap="none" normalizeH="0" baseline="0" dirty="0" smtClean="0">
                        <a:ln>
                          <a:noFill/>
                        </a:ln>
                        <a:solidFill>
                          <a:srgbClr val="000000"/>
                        </a:solidFill>
                        <a:effectLst/>
                        <a:latin typeface="Times New Roman" pitchFamily="18" charset="0"/>
                        <a:ea typeface="MS Mincho"/>
                        <a:cs typeface="MS Mincho"/>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chemeClr val="tx1"/>
                          </a:solidFill>
                          <a:effectLst/>
                          <a:latin typeface="Arial" charset="0"/>
                          <a:ea typeface="MS Mincho"/>
                          <a:cs typeface="MS Mincho"/>
                        </a:rPr>
                        <a:t>À l'issue de cette évaluation, le professeur formule une proposition de note et une appréciation</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chemeClr val="tx1"/>
                          </a:solidFill>
                          <a:effectLst/>
                          <a:latin typeface="Arial" charset="0"/>
                          <a:ea typeface="MS Mincho"/>
                          <a:cs typeface="MS Mincho"/>
                        </a:rPr>
                        <a:t>Cette proposition de note ainsi que l'appréciation ne sont pas communiquées au candidat</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chemeClr val="tx1"/>
                          </a:solidFill>
                          <a:effectLst/>
                          <a:latin typeface="Arial" charset="0"/>
                          <a:ea typeface="MS Mincho"/>
                          <a:cs typeface="MS Mincho"/>
                        </a:rPr>
                        <a:t>La note obtenue représente 25% de la note finale.</a:t>
                      </a:r>
                      <a:endParaRPr kumimoji="0" lang="fr-FR" sz="1500" b="0" i="0" u="none" strike="noStrike" cap="none" normalizeH="0" baseline="0" dirty="0" smtClean="0">
                        <a:ln>
                          <a:noFill/>
                        </a:ln>
                        <a:solidFill>
                          <a:schemeClr val="tx1"/>
                        </a:solidFill>
                        <a:effectLst/>
                        <a:latin typeface="Times New Roman" pitchFamily="18" charset="0"/>
                        <a:ea typeface="MS Mincho"/>
                        <a:cs typeface="MS Mincho"/>
                      </a:endParaRPr>
                    </a:p>
                  </a:txBody>
                  <a:tcPr marL="68568" marR="6856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0920"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0A384A-86D9-4365-B990-235D01DCB711}" type="slidenum">
              <a:rPr lang="fr-FR" smtClean="0">
                <a:solidFill>
                  <a:srgbClr val="898989"/>
                </a:solidFill>
              </a:rPr>
              <a:pPr fontAlgn="base">
                <a:spcBef>
                  <a:spcPct val="0"/>
                </a:spcBef>
                <a:spcAft>
                  <a:spcPct val="0"/>
                </a:spcAft>
              </a:pPr>
              <a:t>13</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EB0FFA6-DC94-4DEE-9324-66AF2A4F517D}" type="slidenum">
              <a:rPr lang="fr-FR" smtClean="0"/>
              <a:pPr>
                <a:defRPr/>
              </a:pPr>
              <a:t>14</a:t>
            </a:fld>
            <a:endParaRPr lang="fr-FR"/>
          </a:p>
        </p:txBody>
      </p:sp>
      <p:sp>
        <p:nvSpPr>
          <p:cNvPr id="3" name="Rectangle 1"/>
          <p:cNvSpPr>
            <a:spLocks noChangeArrowheads="1"/>
          </p:cNvSpPr>
          <p:nvPr/>
        </p:nvSpPr>
        <p:spPr bwMode="auto">
          <a:xfrm>
            <a:off x="468316" y="110053"/>
            <a:ext cx="8064124"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400" b="1" dirty="0">
                <a:solidFill>
                  <a:prstClr val="black"/>
                </a:solidFill>
              </a:rPr>
              <a:t>Expression </a:t>
            </a:r>
            <a:r>
              <a:rPr lang="fr-FR" sz="2400" b="1" dirty="0" smtClean="0">
                <a:solidFill>
                  <a:prstClr val="black"/>
                </a:solidFill>
              </a:rPr>
              <a:t>orale </a:t>
            </a:r>
            <a:endParaRPr lang="fr-FR" sz="2400" b="1" dirty="0">
              <a:solidFill>
                <a:prstClr val="black"/>
              </a:solidFill>
            </a:endParaRPr>
          </a:p>
          <a:p>
            <a:pPr algn="ctr">
              <a:defRPr/>
            </a:pPr>
            <a:r>
              <a:rPr lang="fr-FR" sz="2400" b="1" dirty="0" smtClean="0">
                <a:solidFill>
                  <a:prstClr val="black"/>
                </a:solidFill>
              </a:rPr>
              <a:t>Présentation de la notion</a:t>
            </a:r>
            <a:endParaRPr lang="fr-FR" sz="2400" dirty="0">
              <a:solidFill>
                <a:prstClr val="black"/>
              </a:solidFill>
            </a:endParaRPr>
          </a:p>
        </p:txBody>
      </p:sp>
      <p:sp>
        <p:nvSpPr>
          <p:cNvPr id="4" name="ZoneTexte 3"/>
          <p:cNvSpPr txBox="1"/>
          <p:nvPr/>
        </p:nvSpPr>
        <p:spPr>
          <a:xfrm>
            <a:off x="395536" y="1152178"/>
            <a:ext cx="8208912" cy="6370976"/>
          </a:xfrm>
          <a:prstGeom prst="rect">
            <a:avLst/>
          </a:prstGeom>
          <a:noFill/>
        </p:spPr>
        <p:txBody>
          <a:bodyPr wrap="square" rtlCol="0">
            <a:spAutoFit/>
          </a:bodyPr>
          <a:lstStyle/>
          <a:p>
            <a:pPr marL="285750" indent="-285750" algn="just">
              <a:buFont typeface="Wingdings" charset="2"/>
              <a:buChar char="§"/>
            </a:pPr>
            <a:r>
              <a:rPr lang="fr-FR" sz="1600" dirty="0" smtClean="0"/>
              <a:t>Evaluer les capacités du candidat à :</a:t>
            </a:r>
          </a:p>
          <a:p>
            <a:pPr marL="285750" indent="-285750" algn="just">
              <a:buFont typeface="Wingdings" charset="2"/>
              <a:buChar char="Ø"/>
            </a:pPr>
            <a:r>
              <a:rPr lang="fr-FR" sz="1600" dirty="0" smtClean="0"/>
              <a:t>se faire comprendre</a:t>
            </a:r>
          </a:p>
          <a:p>
            <a:pPr marL="285750" indent="-285750" algn="just">
              <a:buFont typeface="Wingdings" charset="2"/>
              <a:buChar char="Ø"/>
            </a:pPr>
            <a:r>
              <a:rPr lang="fr-FR" sz="1600" dirty="0" smtClean="0"/>
              <a:t>organiser et à structurer la prise de parole</a:t>
            </a:r>
          </a:p>
          <a:p>
            <a:pPr marL="285750" indent="-285750" algn="just">
              <a:buFont typeface="Wingdings" charset="2"/>
              <a:buChar char="Ø"/>
            </a:pPr>
            <a:r>
              <a:rPr lang="fr-FR" sz="1600" dirty="0" smtClean="0"/>
              <a:t>hiérarchiser les informations</a:t>
            </a:r>
          </a:p>
          <a:p>
            <a:pPr marL="285750" indent="-285750" algn="just">
              <a:buFont typeface="Wingdings" charset="2"/>
              <a:buChar char="Ø"/>
            </a:pPr>
            <a:r>
              <a:rPr lang="fr-FR" sz="1600" dirty="0" smtClean="0"/>
              <a:t>interagir avec l’examinateur</a:t>
            </a:r>
          </a:p>
          <a:p>
            <a:pPr algn="just"/>
            <a:endParaRPr lang="fr-FR" sz="800" dirty="0" smtClean="0"/>
          </a:p>
          <a:p>
            <a:pPr marL="285750" indent="-285750" algn="just">
              <a:buFont typeface="Wingdings" charset="2"/>
              <a:buChar char="§"/>
            </a:pPr>
            <a:r>
              <a:rPr lang="fr-FR" sz="1600" dirty="0" smtClean="0"/>
              <a:t>Compte tenu du format de l’épreuve (5 minutes de prise de parole en continu et 5 minutes d’interaction pour toutes les séries sauf L / 10 </a:t>
            </a:r>
            <a:r>
              <a:rPr lang="fr-FR" sz="1600" dirty="0"/>
              <a:t>minutes de prise de parole en continu </a:t>
            </a:r>
            <a:r>
              <a:rPr lang="fr-FR" sz="1600" dirty="0" smtClean="0"/>
              <a:t>et 10 minutes d’interaction pour LV1 et LV2 obligatoires en série L), on attendra une présentation brève mais clairement organisée</a:t>
            </a:r>
          </a:p>
          <a:p>
            <a:pPr algn="just"/>
            <a:endParaRPr lang="fr-FR" sz="800" dirty="0" smtClean="0"/>
          </a:p>
          <a:p>
            <a:pPr marL="285750" indent="-285750" algn="just">
              <a:buFont typeface="Wingdings" charset="2"/>
              <a:buChar char="§"/>
            </a:pPr>
            <a:r>
              <a:rPr lang="fr-FR" sz="1600" dirty="0" smtClean="0"/>
              <a:t>Pendant l’apprentissage, les notions sont problématisées, déclinées en objets d’étude et abordées dans le cadre de projets pédagogiques composés de documents variés et contradictoires, qui proposent des points de vue contrastés sur ces notions</a:t>
            </a:r>
          </a:p>
          <a:p>
            <a:pPr algn="just"/>
            <a:endParaRPr lang="fr-FR" sz="800" dirty="0" smtClean="0"/>
          </a:p>
          <a:p>
            <a:pPr marL="285750" indent="-285750" algn="just">
              <a:buFont typeface="Wingdings" charset="2"/>
              <a:buChar char="§"/>
            </a:pPr>
            <a:r>
              <a:rPr lang="fr-FR" sz="1600" dirty="0" smtClean="0"/>
              <a:t>Lors de l’épreuve, le candidat doit:</a:t>
            </a:r>
          </a:p>
          <a:p>
            <a:pPr marL="285750" indent="-285750" algn="just">
              <a:buFont typeface="Wingdings" charset="2"/>
              <a:buChar char="Ø"/>
            </a:pPr>
            <a:r>
              <a:rPr lang="fr-FR" sz="1600" dirty="0" smtClean="0"/>
              <a:t>présenter et expliquer les différents aspects de la notion à travers les thèmes abordés au cours de l’année</a:t>
            </a:r>
          </a:p>
          <a:p>
            <a:pPr marL="285750" indent="-285750" algn="just">
              <a:buFont typeface="Wingdings" charset="2"/>
              <a:buChar char="Ø"/>
            </a:pPr>
            <a:r>
              <a:rPr lang="fr-FR" sz="1600" dirty="0" smtClean="0"/>
              <a:t>montrer comment les documents étudiés en classe illustrent la notion et permettent de mieux la comprendre (montrer comment la notion a été abordée, à travers quels documents, à travers quelles passerelles) : présentation brève mais structurée des documents sur lesquels le candidat appuie sa présentation</a:t>
            </a:r>
          </a:p>
          <a:p>
            <a:pPr marL="285750" indent="-285750" algn="just">
              <a:buFont typeface="Wingdings" charset="2"/>
              <a:buChar char="Ø"/>
            </a:pPr>
            <a:r>
              <a:rPr lang="fr-FR" sz="1600" dirty="0" smtClean="0"/>
              <a:t>mettre en regard et en perspective les documents étudiés</a:t>
            </a:r>
          </a:p>
          <a:p>
            <a:pPr marL="285750" indent="-285750" algn="just">
              <a:buFont typeface="Wingdings" charset="2"/>
              <a:buChar char="Ø"/>
            </a:pPr>
            <a:r>
              <a:rPr lang="fr-FR" sz="1600" dirty="0" smtClean="0"/>
              <a:t>faire des liens entre les différents thèmes traitant d’une même notion</a:t>
            </a:r>
          </a:p>
          <a:p>
            <a:pPr marL="285750" indent="-285750" algn="just">
              <a:buFont typeface="Wingdings" charset="2"/>
              <a:buChar char="Ø"/>
            </a:pPr>
            <a:r>
              <a:rPr lang="fr-FR" sz="1600" dirty="0" smtClean="0"/>
              <a:t>montrer ce qu’il a acquis sur le monde de la langue qu’il étudie: ce qu’il a appris sur cette notion, ce qu’il en retient, quel est son avis : bilan réflexif sur la notion</a:t>
            </a:r>
          </a:p>
          <a:p>
            <a:pPr marL="285750" indent="-285750" algn="just">
              <a:buFont typeface="Wingdings" charset="2"/>
              <a:buChar char="Ø"/>
            </a:pPr>
            <a:endParaRPr lang="fr-FR" sz="1600" dirty="0"/>
          </a:p>
        </p:txBody>
      </p:sp>
    </p:spTree>
    <p:extLst>
      <p:ext uri="{BB962C8B-B14F-4D97-AF65-F5344CB8AC3E}">
        <p14:creationId xmlns:p14="http://schemas.microsoft.com/office/powerpoint/2010/main" val="42225949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17" y="121687"/>
            <a:ext cx="8928991" cy="707886"/>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fontAlgn="auto">
              <a:spcBef>
                <a:spcPts val="0"/>
              </a:spcBef>
              <a:spcAft>
                <a:spcPts val="0"/>
              </a:spcAft>
              <a:defRPr/>
            </a:pPr>
            <a:r>
              <a:rPr lang="fr-FR" sz="2000" b="1" dirty="0">
                <a:latin typeface="Arial"/>
                <a:cs typeface="Arial"/>
              </a:rPr>
              <a:t>SERIE L : Epreuve orale de LV1 et LV2 </a:t>
            </a:r>
          </a:p>
          <a:p>
            <a:pPr algn="ctr" fontAlgn="auto">
              <a:spcBef>
                <a:spcPts val="0"/>
              </a:spcBef>
              <a:spcAft>
                <a:spcPts val="0"/>
              </a:spcAft>
              <a:defRPr/>
            </a:pPr>
            <a:r>
              <a:rPr lang="fr-FR" sz="2000" b="1" dirty="0">
                <a:latin typeface="Arial"/>
                <a:cs typeface="Arial"/>
              </a:rPr>
              <a:t>Partie orale de l’épreuve de langues vivantes </a:t>
            </a:r>
            <a:r>
              <a:rPr lang="fr-FR" sz="2000" b="1" dirty="0" smtClean="0">
                <a:latin typeface="Arial"/>
                <a:cs typeface="Arial"/>
              </a:rPr>
              <a:t>obligatoires  </a:t>
            </a:r>
            <a:endParaRPr lang="fr-FR" sz="2000" dirty="0">
              <a:latin typeface="Arial"/>
              <a:cs typeface="Arial"/>
            </a:endParaRPr>
          </a:p>
        </p:txBody>
      </p:sp>
      <p:graphicFrame>
        <p:nvGraphicFramePr>
          <p:cNvPr id="3" name="Tableau 2"/>
          <p:cNvGraphicFramePr>
            <a:graphicFrameLocks noGrp="1"/>
          </p:cNvGraphicFramePr>
          <p:nvPr>
            <p:extLst>
              <p:ext uri="{D42A27DB-BD31-4B8C-83A1-F6EECF244321}">
                <p14:modId xmlns:p14="http://schemas.microsoft.com/office/powerpoint/2010/main" val="1249007228"/>
              </p:ext>
            </p:extLst>
          </p:nvPr>
        </p:nvGraphicFramePr>
        <p:xfrm>
          <a:off x="107950" y="1079500"/>
          <a:ext cx="8928992" cy="6088377"/>
        </p:xfrm>
        <a:graphic>
          <a:graphicData uri="http://schemas.openxmlformats.org/drawingml/2006/table">
            <a:tbl>
              <a:tblPr firstRow="1" bandRow="1">
                <a:tableStyleId>{5940675A-B579-460E-94D1-54222C63F5DA}</a:tableStyleId>
              </a:tblPr>
              <a:tblGrid>
                <a:gridCol w="2254086"/>
                <a:gridCol w="6674906"/>
              </a:tblGrid>
              <a:tr h="792088">
                <a:tc>
                  <a:txBody>
                    <a:bodyPr/>
                    <a:lstStyle/>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Nature </a:t>
                      </a:r>
                      <a:r>
                        <a:rPr lang="fr-FR" sz="1600" b="1" dirty="0">
                          <a:effectLst/>
                          <a:latin typeface="Arial"/>
                          <a:ea typeface="MS Mincho"/>
                        </a:rPr>
                        <a:t>de l’épreuve</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0" lvl="0" indent="0">
                        <a:spcAft>
                          <a:spcPts val="0"/>
                        </a:spcAft>
                        <a:buFont typeface="Symbol"/>
                        <a:buNone/>
                        <a:tabLst>
                          <a:tab pos="457200" algn="l"/>
                        </a:tabLst>
                      </a:pPr>
                      <a:endParaRPr lang="fr-FR" sz="1600" b="1" dirty="0" smtClean="0">
                        <a:solidFill>
                          <a:srgbClr val="000000"/>
                        </a:solidFill>
                        <a:effectLst/>
                        <a:latin typeface="Arial"/>
                        <a:ea typeface="MS Mincho"/>
                      </a:endParaRPr>
                    </a:p>
                    <a:p>
                      <a:pPr marL="0" lvl="0" indent="0">
                        <a:spcAft>
                          <a:spcPts val="0"/>
                        </a:spcAft>
                        <a:buFont typeface="Symbol"/>
                        <a:buNone/>
                        <a:tabLst>
                          <a:tab pos="457200" algn="l"/>
                        </a:tabLst>
                      </a:pPr>
                      <a:r>
                        <a:rPr lang="fr-FR" sz="1600" b="1" dirty="0" smtClean="0">
                          <a:solidFill>
                            <a:srgbClr val="000000"/>
                          </a:solidFill>
                          <a:effectLst/>
                          <a:latin typeface="Arial"/>
                          <a:ea typeface="MS Mincho"/>
                        </a:rPr>
                        <a:t>Epreuve</a:t>
                      </a:r>
                      <a:r>
                        <a:rPr lang="fr-FR" sz="1600" b="1" baseline="0" dirty="0" smtClean="0">
                          <a:solidFill>
                            <a:srgbClr val="000000"/>
                          </a:solidFill>
                          <a:effectLst/>
                          <a:latin typeface="Arial"/>
                          <a:ea typeface="MS Mincho"/>
                        </a:rPr>
                        <a:t> orale de l</a:t>
                      </a:r>
                      <a:r>
                        <a:rPr lang="fr-FR" sz="1600" b="1" dirty="0" smtClean="0">
                          <a:solidFill>
                            <a:srgbClr val="000000"/>
                          </a:solidFill>
                          <a:effectLst/>
                          <a:latin typeface="Arial"/>
                          <a:ea typeface="MS Mincho"/>
                        </a:rPr>
                        <a:t>angue vivante</a:t>
                      </a:r>
                      <a:r>
                        <a:rPr lang="fr-FR" sz="1600" b="1" baseline="0" dirty="0" smtClean="0">
                          <a:solidFill>
                            <a:srgbClr val="000000"/>
                          </a:solidFill>
                          <a:effectLst/>
                          <a:latin typeface="Arial"/>
                          <a:ea typeface="MS Mincho"/>
                        </a:rPr>
                        <a:t> obligatoire</a:t>
                      </a:r>
                    </a:p>
                    <a:p>
                      <a:pPr marL="285750" lvl="0" indent="-285750">
                        <a:spcAft>
                          <a:spcPts val="0"/>
                        </a:spcAft>
                        <a:buFont typeface="Wingdings" charset="2"/>
                        <a:buChar char="§"/>
                        <a:tabLst>
                          <a:tab pos="457200" algn="l"/>
                        </a:tabLst>
                      </a:pPr>
                      <a:r>
                        <a:rPr lang="fr-FR" sz="1600" b="0" dirty="0" smtClean="0">
                          <a:solidFill>
                            <a:srgbClr val="000000"/>
                          </a:solidFill>
                          <a:effectLst/>
                          <a:latin typeface="Arial"/>
                          <a:ea typeface="MS Mincho"/>
                          <a:cs typeface="Arial"/>
                        </a:rPr>
                        <a:t>Epreuve terminale</a:t>
                      </a:r>
                    </a:p>
                    <a:p>
                      <a:pPr marL="0" lvl="0" indent="0">
                        <a:spcAft>
                          <a:spcPts val="0"/>
                        </a:spcAft>
                        <a:buFont typeface="Wingdings" charset="2"/>
                        <a:buNone/>
                        <a:tabLst>
                          <a:tab pos="457200" algn="l"/>
                        </a:tabLst>
                      </a:pPr>
                      <a:endParaRPr lang="fr-FR" sz="1600" b="0" dirty="0">
                        <a:solidFill>
                          <a:srgbClr val="000000"/>
                        </a:solidFill>
                        <a:effectLst/>
                        <a:latin typeface="Arial"/>
                        <a:ea typeface="MS Mincho"/>
                        <a:cs typeface="Arial"/>
                      </a:endParaRPr>
                    </a:p>
                  </a:txBody>
                  <a:tcPr marL="68580" marR="68580" marT="0" marB="0"/>
                </a:tc>
              </a:tr>
              <a:tr h="740756">
                <a:tc>
                  <a:txBody>
                    <a:bodyPr/>
                    <a:lstStyle/>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Niveau </a:t>
                      </a:r>
                      <a:r>
                        <a:rPr lang="fr-FR" sz="1600" b="1" dirty="0">
                          <a:effectLst/>
                          <a:latin typeface="Arial"/>
                          <a:ea typeface="MS Mincho"/>
                        </a:rPr>
                        <a:t>attendu</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a:spcAft>
                          <a:spcPts val="0"/>
                        </a:spcAft>
                      </a:pPr>
                      <a:r>
                        <a:rPr lang="fr-FR" sz="1500" b="0" dirty="0" smtClean="0">
                          <a:effectLst/>
                          <a:latin typeface="Arial"/>
                          <a:ea typeface="MS Mincho"/>
                        </a:rPr>
                        <a:t>LV1</a:t>
                      </a:r>
                      <a:r>
                        <a:rPr lang="fr-FR" sz="1500" b="0" dirty="0">
                          <a:effectLst/>
                          <a:latin typeface="Arial"/>
                          <a:ea typeface="MS Mincho"/>
                        </a:rPr>
                        <a:t> : B2</a:t>
                      </a:r>
                      <a:endParaRPr lang="fr-FR" sz="1500" b="0" dirty="0">
                        <a:effectLst/>
                        <a:latin typeface="Times New Roman"/>
                        <a:ea typeface="MS Mincho"/>
                      </a:endParaRPr>
                    </a:p>
                    <a:p>
                      <a:pPr>
                        <a:spcAft>
                          <a:spcPts val="0"/>
                        </a:spcAft>
                      </a:pPr>
                      <a:r>
                        <a:rPr lang="fr-FR" sz="1500" b="0" dirty="0">
                          <a:effectLst/>
                          <a:latin typeface="Arial"/>
                          <a:ea typeface="MS Mincho"/>
                        </a:rPr>
                        <a:t>LV2 : </a:t>
                      </a:r>
                      <a:r>
                        <a:rPr lang="fr-FR" sz="1500" b="0" dirty="0" smtClean="0">
                          <a:effectLst/>
                          <a:latin typeface="Arial"/>
                          <a:ea typeface="MS Mincho"/>
                        </a:rPr>
                        <a:t>B1</a:t>
                      </a:r>
                    </a:p>
                    <a:p>
                      <a:pPr>
                        <a:spcAft>
                          <a:spcPts val="0"/>
                        </a:spcAft>
                      </a:pPr>
                      <a:endParaRPr lang="fr-FR" sz="1500" b="0" dirty="0">
                        <a:effectLst/>
                        <a:latin typeface="Times New Roman"/>
                        <a:ea typeface="MS Mincho"/>
                      </a:endParaRPr>
                    </a:p>
                  </a:txBody>
                  <a:tcPr marL="68580" marR="68580" marT="0" marB="0"/>
                </a:tc>
              </a:tr>
              <a:tr h="1732244">
                <a:tc>
                  <a:txBody>
                    <a:bodyPr/>
                    <a:lstStyle/>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Modalités</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u="none" dirty="0" smtClean="0">
                          <a:solidFill>
                            <a:schemeClr val="tx1"/>
                          </a:solidFill>
                          <a:effectLst/>
                          <a:latin typeface="Arial"/>
                          <a:ea typeface="MS Mincho"/>
                        </a:rPr>
                        <a:t>Le candidat présente la liste des notions du programme qu’il a étudiées dans l’année et les documents qui les ont illustrées</a:t>
                      </a:r>
                    </a:p>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u="none" dirty="0" smtClean="0">
                          <a:solidFill>
                            <a:schemeClr val="tx1"/>
                          </a:solidFill>
                          <a:effectLst/>
                          <a:latin typeface="Arial"/>
                          <a:ea typeface="MS Mincho"/>
                        </a:rPr>
                        <a:t>L’ examinateur choisit l’une de ces notions</a:t>
                      </a:r>
                      <a:endParaRPr lang="fr-FR" sz="1500" b="0" dirty="0" smtClean="0">
                        <a:solidFill>
                          <a:schemeClr val="tx1"/>
                        </a:solidFill>
                        <a:effectLst/>
                        <a:latin typeface="Arial"/>
                        <a:ea typeface="MS Mincho"/>
                      </a:endParaRPr>
                    </a:p>
                    <a:p>
                      <a:pPr marL="342900" lvl="0" indent="-342900" algn="just">
                        <a:spcAft>
                          <a:spcPts val="0"/>
                        </a:spcAft>
                        <a:buFont typeface="Wingdings" charset="2"/>
                        <a:buChar char="§"/>
                        <a:tabLst>
                          <a:tab pos="228600" algn="l"/>
                        </a:tabLst>
                      </a:pPr>
                      <a:r>
                        <a:rPr lang="fr-FR" sz="1500" b="0" dirty="0" smtClean="0">
                          <a:solidFill>
                            <a:schemeClr val="tx1"/>
                          </a:solidFill>
                          <a:effectLst/>
                          <a:latin typeface="Arial"/>
                          <a:ea typeface="MS Mincho"/>
                        </a:rPr>
                        <a:t>Temps de préparation </a:t>
                      </a:r>
                      <a:r>
                        <a:rPr lang="fr-FR" sz="1500" b="0" dirty="0" smtClean="0">
                          <a:solidFill>
                            <a:srgbClr val="FF0000"/>
                          </a:solidFill>
                          <a:effectLst/>
                          <a:latin typeface="Arial"/>
                          <a:ea typeface="MS Mincho"/>
                        </a:rPr>
                        <a:t>10 minutes </a:t>
                      </a:r>
                    </a:p>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dirty="0" smtClean="0">
                          <a:solidFill>
                            <a:schemeClr val="tx1"/>
                          </a:solidFill>
                          <a:effectLst/>
                          <a:latin typeface="Arial"/>
                          <a:ea typeface="MS Mincho"/>
                        </a:rPr>
                        <a:t>Passation</a:t>
                      </a:r>
                      <a:r>
                        <a:rPr lang="fr-FR" sz="1500" b="0" baseline="0" dirty="0" smtClean="0">
                          <a:solidFill>
                            <a:schemeClr val="tx1"/>
                          </a:solidFill>
                          <a:effectLst/>
                          <a:latin typeface="Arial"/>
                          <a:ea typeface="MS Mincho"/>
                        </a:rPr>
                        <a:t> </a:t>
                      </a:r>
                      <a:r>
                        <a:rPr lang="fr-FR" sz="1500" b="0" baseline="0" dirty="0" smtClean="0">
                          <a:solidFill>
                            <a:srgbClr val="FF0000"/>
                          </a:solidFill>
                          <a:effectLst/>
                          <a:latin typeface="Arial"/>
                          <a:ea typeface="MS Mincho"/>
                        </a:rPr>
                        <a:t>: </a:t>
                      </a:r>
                      <a:r>
                        <a:rPr lang="fr-FR" sz="1500" b="0" dirty="0" smtClean="0">
                          <a:solidFill>
                            <a:srgbClr val="FF0000"/>
                          </a:solidFill>
                          <a:effectLst/>
                          <a:latin typeface="Arial"/>
                          <a:ea typeface="MS Mincho"/>
                        </a:rPr>
                        <a:t> 20 minutes </a:t>
                      </a:r>
                      <a:endParaRPr lang="fr-FR" sz="1500" b="0" u="none" dirty="0" smtClean="0">
                        <a:solidFill>
                          <a:srgbClr val="FF0000"/>
                        </a:solidFill>
                        <a:effectLst/>
                        <a:latin typeface="Arial"/>
                        <a:ea typeface="MS Mincho"/>
                      </a:endParaRPr>
                    </a:p>
                    <a:p>
                      <a:pPr marL="285750" lvl="0" indent="-285750" algn="just">
                        <a:spcAft>
                          <a:spcPts val="0"/>
                        </a:spcAft>
                        <a:buFont typeface="Wingdings" charset="2"/>
                        <a:buChar char="Ø"/>
                        <a:tabLst>
                          <a:tab pos="228600" algn="l"/>
                        </a:tabLst>
                      </a:pPr>
                      <a:r>
                        <a:rPr lang="fr-FR" sz="1500" b="0" dirty="0" smtClean="0">
                          <a:solidFill>
                            <a:schemeClr val="tx1"/>
                          </a:solidFill>
                          <a:effectLst/>
                          <a:latin typeface="Arial"/>
                          <a:ea typeface="MS Mincho"/>
                        </a:rPr>
                        <a:t>Présentation </a:t>
                      </a:r>
                      <a:r>
                        <a:rPr lang="fr-FR" sz="1500" b="0" dirty="0">
                          <a:solidFill>
                            <a:schemeClr val="tx1"/>
                          </a:solidFill>
                          <a:effectLst/>
                          <a:latin typeface="Arial"/>
                          <a:ea typeface="MS Mincho"/>
                        </a:rPr>
                        <a:t>de cette notion par le </a:t>
                      </a:r>
                      <a:r>
                        <a:rPr lang="fr-FR" sz="1500" b="0" dirty="0" smtClean="0">
                          <a:solidFill>
                            <a:schemeClr val="tx1"/>
                          </a:solidFill>
                          <a:effectLst/>
                          <a:latin typeface="Arial"/>
                          <a:ea typeface="MS Mincho"/>
                        </a:rPr>
                        <a:t>candidat:</a:t>
                      </a:r>
                      <a:r>
                        <a:rPr lang="fr-FR" sz="1500" b="0" baseline="0" dirty="0" smtClean="0">
                          <a:solidFill>
                            <a:schemeClr val="tx1"/>
                          </a:solidFill>
                          <a:effectLst/>
                          <a:latin typeface="Arial"/>
                          <a:ea typeface="MS Mincho"/>
                        </a:rPr>
                        <a:t> </a:t>
                      </a:r>
                      <a:r>
                        <a:rPr lang="fr-FR" sz="1500" b="0" dirty="0" smtClean="0">
                          <a:solidFill>
                            <a:schemeClr val="accent3">
                              <a:lumMod val="75000"/>
                            </a:schemeClr>
                          </a:solidFill>
                          <a:effectLst/>
                          <a:latin typeface="Arial"/>
                          <a:ea typeface="MS Mincho"/>
                        </a:rPr>
                        <a:t>10 minutes</a:t>
                      </a:r>
                      <a:endParaRPr lang="fr-FR" sz="1500" b="0" dirty="0" smtClean="0">
                        <a:solidFill>
                          <a:schemeClr val="accent3">
                            <a:lumMod val="75000"/>
                          </a:schemeClr>
                        </a:solidFill>
                        <a:effectLst/>
                        <a:latin typeface="Times New Roman"/>
                        <a:ea typeface="MS Mincho"/>
                      </a:endParaRPr>
                    </a:p>
                    <a:p>
                      <a:pPr marL="285750" lvl="0" indent="-285750" algn="just">
                        <a:spcAft>
                          <a:spcPts val="0"/>
                        </a:spcAft>
                        <a:buFont typeface="Wingdings" charset="2"/>
                        <a:buChar char="Ø"/>
                        <a:tabLst>
                          <a:tab pos="240030" algn="l"/>
                        </a:tabLst>
                      </a:pPr>
                      <a:r>
                        <a:rPr lang="fr-FR" sz="1500" b="0" dirty="0" smtClean="0">
                          <a:solidFill>
                            <a:schemeClr val="tx1"/>
                          </a:solidFill>
                          <a:effectLst/>
                          <a:latin typeface="Arial"/>
                          <a:ea typeface="MS Mincho"/>
                        </a:rPr>
                        <a:t>Conversation conduite par l'examinateur, prenant appui sur l'exposé du candidat:  </a:t>
                      </a:r>
                      <a:r>
                        <a:rPr lang="fr-FR" sz="1500" b="0" dirty="0" smtClean="0">
                          <a:solidFill>
                            <a:srgbClr val="77933C"/>
                          </a:solidFill>
                          <a:effectLst/>
                          <a:latin typeface="Arial"/>
                          <a:ea typeface="MS Mincho"/>
                        </a:rPr>
                        <a:t>10</a:t>
                      </a:r>
                      <a:r>
                        <a:rPr lang="fr-FR" sz="1500" b="0" baseline="0" dirty="0" smtClean="0">
                          <a:solidFill>
                            <a:srgbClr val="77933C"/>
                          </a:solidFill>
                          <a:effectLst/>
                          <a:latin typeface="Arial"/>
                          <a:ea typeface="MS Mincho"/>
                        </a:rPr>
                        <a:t> minutes</a:t>
                      </a:r>
                      <a:endParaRPr lang="fr-FR" sz="1500" b="0" dirty="0" smtClean="0">
                        <a:solidFill>
                          <a:srgbClr val="77933C"/>
                        </a:solidFill>
                        <a:effectLst/>
                        <a:latin typeface="Arial"/>
                        <a:ea typeface="MS Mincho"/>
                      </a:endParaRPr>
                    </a:p>
                    <a:p>
                      <a:pPr algn="just">
                        <a:spcAft>
                          <a:spcPts val="0"/>
                        </a:spcAft>
                      </a:pPr>
                      <a:r>
                        <a:rPr lang="fr-FR" sz="1500" b="0" dirty="0" smtClean="0">
                          <a:solidFill>
                            <a:schemeClr val="tx1"/>
                          </a:solidFill>
                          <a:effectLst/>
                          <a:latin typeface="Arial"/>
                          <a:ea typeface="MS Mincho"/>
                        </a:rPr>
                        <a:t> </a:t>
                      </a:r>
                      <a:endParaRPr lang="fr-FR" sz="1500" b="0" dirty="0">
                        <a:solidFill>
                          <a:schemeClr val="tx1"/>
                        </a:solidFill>
                        <a:effectLst/>
                        <a:latin typeface="Times New Roman"/>
                        <a:ea typeface="MS Mincho"/>
                      </a:endParaRPr>
                    </a:p>
                  </a:txBody>
                  <a:tcPr marL="68580" marR="68580" marT="0" marB="0"/>
                </a:tc>
              </a:tr>
              <a:tr h="2314861">
                <a:tc>
                  <a:txBody>
                    <a:bodyPr/>
                    <a:lstStyle/>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Evaluation </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L’examinateur </a:t>
                      </a:r>
                      <a:r>
                        <a:rPr lang="fr-FR" sz="1500" dirty="0">
                          <a:solidFill>
                            <a:schemeClr val="tx1"/>
                          </a:solidFill>
                          <a:effectLst/>
                          <a:latin typeface="Arial"/>
                          <a:ea typeface="MS Mincho"/>
                        </a:rPr>
                        <a:t>conduit son évaluation à partir de la </a:t>
                      </a:r>
                      <a:r>
                        <a:rPr lang="fr-FR" sz="1500" dirty="0" smtClean="0">
                          <a:solidFill>
                            <a:schemeClr val="tx1"/>
                          </a:solidFill>
                          <a:effectLst/>
                          <a:latin typeface="Arial"/>
                          <a:ea typeface="MS Mincho"/>
                        </a:rPr>
                        <a:t>« </a:t>
                      </a:r>
                      <a:r>
                        <a:rPr lang="fr-FR" sz="1500" i="1" dirty="0" smtClean="0">
                          <a:solidFill>
                            <a:schemeClr val="tx1"/>
                          </a:solidFill>
                          <a:effectLst/>
                          <a:latin typeface="Arial"/>
                          <a:ea typeface="MS Mincho"/>
                        </a:rPr>
                        <a:t>fiche </a:t>
                      </a:r>
                      <a:r>
                        <a:rPr lang="fr-FR" sz="1500" i="1" dirty="0">
                          <a:solidFill>
                            <a:schemeClr val="tx1"/>
                          </a:solidFill>
                          <a:effectLst/>
                          <a:latin typeface="Arial"/>
                          <a:ea typeface="MS Mincho"/>
                        </a:rPr>
                        <a:t>d'évaluation et de notation </a:t>
                      </a:r>
                      <a:r>
                        <a:rPr lang="fr-FR" sz="1500" i="1" dirty="0" smtClean="0">
                          <a:solidFill>
                            <a:schemeClr val="tx1"/>
                          </a:solidFill>
                          <a:effectLst/>
                          <a:latin typeface="Arial"/>
                          <a:ea typeface="MS Mincho"/>
                        </a:rPr>
                        <a:t>pour l’expression orale en LV1 ou LV2</a:t>
                      </a:r>
                      <a:r>
                        <a:rPr lang="fr-FR" sz="1500" dirty="0" smtClean="0">
                          <a:solidFill>
                            <a:schemeClr val="tx1"/>
                          </a:solidFill>
                          <a:effectLst/>
                          <a:latin typeface="Arial"/>
                          <a:ea typeface="MS Mincho"/>
                        </a:rPr>
                        <a:t>. » </a:t>
                      </a:r>
                      <a:endParaRPr lang="fr-FR" sz="1500" dirty="0">
                        <a:solidFill>
                          <a:schemeClr val="tx1"/>
                        </a:solidFill>
                        <a:effectLst/>
                        <a:latin typeface="Times New Roman"/>
                        <a:ea typeface="MS Mincho"/>
                      </a:endParaRPr>
                    </a:p>
                    <a:p>
                      <a:pPr marL="342900" marR="0" lvl="0" indent="-342900" algn="just" defTabSz="914400" rtl="0" eaLnBrk="1" fontAlgn="auto" latinLnBrk="0" hangingPunct="1">
                        <a:lnSpc>
                          <a:spcPct val="100000"/>
                        </a:lnSpc>
                        <a:spcBef>
                          <a:spcPts val="0"/>
                        </a:spcBef>
                        <a:spcAft>
                          <a:spcPts val="0"/>
                        </a:spcAft>
                        <a:buClrTx/>
                        <a:buSzTx/>
                        <a:buFont typeface="Wingdings"/>
                        <a:buChar char=""/>
                        <a:tabLst>
                          <a:tab pos="228600" algn="l"/>
                        </a:tabLst>
                        <a:defRPr/>
                      </a:pPr>
                      <a:r>
                        <a:rPr lang="fr-FR" sz="1500" dirty="0" smtClean="0">
                          <a:solidFill>
                            <a:schemeClr val="tx1"/>
                          </a:solidFill>
                          <a:effectLst/>
                          <a:latin typeface="Arial"/>
                          <a:ea typeface="MS Mincho"/>
                        </a:rPr>
                        <a:t>Cette fiche a le même statut qu'une copie d'examen</a:t>
                      </a:r>
                    </a:p>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À l'issue de cette évaluation, le professeur formule </a:t>
                      </a:r>
                      <a:r>
                        <a:rPr lang="fr-FR" sz="1500" u="none" dirty="0" smtClean="0">
                          <a:solidFill>
                            <a:schemeClr val="tx1"/>
                          </a:solidFill>
                          <a:effectLst/>
                          <a:latin typeface="Arial"/>
                          <a:ea typeface="MS Mincho"/>
                        </a:rPr>
                        <a:t>une proposition de note et une appréciation</a:t>
                      </a:r>
                      <a:endParaRPr lang="fr-FR" sz="1500" u="none" dirty="0" smtClean="0">
                        <a:solidFill>
                          <a:schemeClr val="tx1"/>
                        </a:solidFill>
                        <a:effectLst/>
                        <a:latin typeface="Times New Roman"/>
                        <a:ea typeface="MS Mincho"/>
                      </a:endParaRPr>
                    </a:p>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Cette proposition de note ainsi que l'appréciation ne sont pas communiquées au candidat</a:t>
                      </a:r>
                      <a:endParaRPr lang="fr-FR" sz="1500" dirty="0" smtClean="0">
                        <a:solidFill>
                          <a:schemeClr val="tx1"/>
                        </a:solidFill>
                        <a:effectLst/>
                        <a:latin typeface="Times New Roman"/>
                        <a:ea typeface="MS Mincho"/>
                      </a:endParaRPr>
                    </a:p>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La note obtenue représente 50% de la note finale </a:t>
                      </a:r>
                      <a:endParaRPr lang="fr-FR" sz="1500" dirty="0" smtClean="0">
                        <a:solidFill>
                          <a:schemeClr val="tx1"/>
                        </a:solidFill>
                        <a:effectLst/>
                        <a:latin typeface="Times New Roman"/>
                        <a:ea typeface="MS Mincho"/>
                      </a:endParaRPr>
                    </a:p>
                    <a:p>
                      <a:pPr marL="0" marR="0" lvl="0" indent="0" algn="l" defTabSz="914400" rtl="0" eaLnBrk="1" fontAlgn="auto" latinLnBrk="0" hangingPunct="1">
                        <a:lnSpc>
                          <a:spcPct val="100000"/>
                        </a:lnSpc>
                        <a:spcBef>
                          <a:spcPts val="0"/>
                        </a:spcBef>
                        <a:spcAft>
                          <a:spcPts val="0"/>
                        </a:spcAft>
                        <a:buClrTx/>
                        <a:buSzTx/>
                        <a:buFont typeface="Wingdings"/>
                        <a:buNone/>
                        <a:tabLst>
                          <a:tab pos="228600" algn="l"/>
                        </a:tabLst>
                        <a:defRPr/>
                      </a:pPr>
                      <a:endParaRPr lang="fr-FR" sz="1500" dirty="0" smtClean="0">
                        <a:solidFill>
                          <a:schemeClr val="tx1"/>
                        </a:solidFill>
                        <a:effectLst/>
                        <a:latin typeface="Times New Roman"/>
                        <a:ea typeface="MS Mincho"/>
                      </a:endParaRPr>
                    </a:p>
                    <a:p>
                      <a:pPr marL="342900" lvl="0" indent="-342900">
                        <a:spcAft>
                          <a:spcPts val="0"/>
                        </a:spcAft>
                        <a:buFont typeface="Wingdings"/>
                        <a:buChar char=""/>
                        <a:tabLst>
                          <a:tab pos="228600" algn="l"/>
                        </a:tabLst>
                      </a:pPr>
                      <a:endParaRPr lang="fr-FR" sz="1500" dirty="0">
                        <a:solidFill>
                          <a:schemeClr val="tx1"/>
                        </a:solidFill>
                        <a:effectLst/>
                        <a:latin typeface="Times New Roman"/>
                        <a:ea typeface="MS Mincho"/>
                      </a:endParaRPr>
                    </a:p>
                  </a:txBody>
                  <a:tcPr marL="68580" marR="68580" marT="0" marB="0"/>
                </a:tc>
              </a:tr>
            </a:tbl>
          </a:graphicData>
        </a:graphic>
      </p:graphicFrame>
      <p:sp>
        <p:nvSpPr>
          <p:cNvPr id="81941" name="Espace réservé du numéro de diapositive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409AEF-5DEB-4A9F-A05F-41E27726F4D9}" type="slidenum">
              <a:rPr lang="fr-FR" smtClean="0">
                <a:solidFill>
                  <a:srgbClr val="898989"/>
                </a:solidFill>
              </a:rPr>
              <a:pPr fontAlgn="base">
                <a:spcBef>
                  <a:spcPct val="0"/>
                </a:spcBef>
                <a:spcAft>
                  <a:spcPct val="0"/>
                </a:spcAft>
              </a:pPr>
              <a:t>15</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44066"/>
            <a:ext cx="8892480" cy="707886"/>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000" b="1" dirty="0">
                <a:solidFill>
                  <a:prstClr val="black"/>
                </a:solidFill>
              </a:rPr>
              <a:t>SERIE L : Epreuve orale de LV1 et LV2 - enseignement de spécialité</a:t>
            </a:r>
          </a:p>
          <a:p>
            <a:pPr algn="ctr">
              <a:defRPr/>
            </a:pPr>
            <a:r>
              <a:rPr lang="fr-FR" sz="2000" b="1" dirty="0">
                <a:solidFill>
                  <a:prstClr val="black"/>
                </a:solidFill>
              </a:rPr>
              <a:t>Epreuve orale  de langue approfondie </a:t>
            </a:r>
            <a:endParaRPr lang="fr-FR" sz="2000" dirty="0">
              <a:solidFill>
                <a:prstClr val="black"/>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1011423461"/>
              </p:ext>
            </p:extLst>
          </p:nvPr>
        </p:nvGraphicFramePr>
        <p:xfrm>
          <a:off x="107504" y="936154"/>
          <a:ext cx="8856984" cy="6134719"/>
        </p:xfrm>
        <a:graphic>
          <a:graphicData uri="http://schemas.openxmlformats.org/drawingml/2006/table">
            <a:tbl>
              <a:tblPr firstRow="1" bandRow="1">
                <a:tableStyleId>{5940675A-B579-460E-94D1-54222C63F5DA}</a:tableStyleId>
              </a:tblPr>
              <a:tblGrid>
                <a:gridCol w="1821290"/>
                <a:gridCol w="7035694"/>
              </a:tblGrid>
              <a:tr h="726255">
                <a:tc>
                  <a:txBody>
                    <a:bodyPr/>
                    <a:lstStyle/>
                    <a:p>
                      <a:pPr algn="ctr">
                        <a:spcAft>
                          <a:spcPts val="0"/>
                        </a:spcAft>
                      </a:pPr>
                      <a:endParaRPr lang="fr-FR" sz="1400" b="1" dirty="0" smtClean="0">
                        <a:effectLst/>
                        <a:latin typeface="Arial"/>
                        <a:ea typeface="MS Mincho"/>
                      </a:endParaRPr>
                    </a:p>
                    <a:p>
                      <a:pPr algn="ctr">
                        <a:spcAft>
                          <a:spcPts val="0"/>
                        </a:spcAft>
                      </a:pPr>
                      <a:r>
                        <a:rPr lang="fr-FR" sz="1400" b="1" dirty="0" smtClean="0">
                          <a:effectLst/>
                          <a:latin typeface="Arial"/>
                          <a:ea typeface="MS Mincho"/>
                        </a:rPr>
                        <a:t>Nature </a:t>
                      </a:r>
                      <a:r>
                        <a:rPr lang="fr-FR" sz="1400" b="1" dirty="0">
                          <a:effectLst/>
                          <a:latin typeface="Arial"/>
                          <a:ea typeface="MS Mincho"/>
                        </a:rPr>
                        <a:t>de l’épreuve</a:t>
                      </a:r>
                      <a:endParaRPr lang="fr-FR" sz="1400" dirty="0">
                        <a:effectLst/>
                        <a:latin typeface="Times New Roman"/>
                        <a:ea typeface="MS Mincho"/>
                      </a:endParaRPr>
                    </a:p>
                    <a:p>
                      <a:pPr algn="ctr">
                        <a:spcAft>
                          <a:spcPts val="0"/>
                        </a:spcAft>
                      </a:pPr>
                      <a:r>
                        <a:rPr lang="fr-FR" sz="1400" b="1" dirty="0">
                          <a:effectLst/>
                          <a:latin typeface="Arial"/>
                          <a:ea typeface="MS Mincho"/>
                        </a:rPr>
                        <a:t> </a:t>
                      </a:r>
                      <a:endParaRPr lang="fr-FR" sz="1400" dirty="0">
                        <a:effectLst/>
                        <a:latin typeface="Times New Roman"/>
                        <a:ea typeface="MS Mincho"/>
                      </a:endParaRPr>
                    </a:p>
                  </a:txBody>
                  <a:tcPr marL="68576" marR="68576" marT="0" marB="0">
                    <a:solidFill>
                      <a:schemeClr val="accent6">
                        <a:lumMod val="20000"/>
                        <a:lumOff val="80000"/>
                      </a:schemeClr>
                    </a:solidFill>
                  </a:tcPr>
                </a:tc>
                <a:tc>
                  <a:txBody>
                    <a:bodyPr/>
                    <a:lstStyle/>
                    <a:p>
                      <a:pPr>
                        <a:spcAft>
                          <a:spcPts val="0"/>
                        </a:spcAft>
                      </a:pPr>
                      <a:r>
                        <a:rPr lang="fr-FR" sz="1400" b="1" dirty="0" smtClean="0">
                          <a:effectLst/>
                          <a:latin typeface="Arial"/>
                          <a:ea typeface="MS Mincho"/>
                        </a:rPr>
                        <a:t>Epreuve orale</a:t>
                      </a:r>
                      <a:r>
                        <a:rPr lang="fr-FR" sz="1400" b="1" baseline="0" dirty="0" smtClean="0">
                          <a:effectLst/>
                          <a:latin typeface="Arial"/>
                          <a:ea typeface="MS Mincho"/>
                        </a:rPr>
                        <a:t> pour la langue choisie comme enseignement de spécialité (langue vivante approfondie)</a:t>
                      </a:r>
                    </a:p>
                    <a:p>
                      <a:pPr marL="285750" indent="-285750">
                        <a:spcAft>
                          <a:spcPts val="0"/>
                        </a:spcAft>
                        <a:buFont typeface="Wingdings" charset="2"/>
                        <a:buChar char="§"/>
                      </a:pPr>
                      <a:r>
                        <a:rPr lang="fr-FR" sz="1400" b="0" u="none" dirty="0" smtClean="0">
                          <a:effectLst/>
                          <a:latin typeface="Arial"/>
                          <a:ea typeface="MS Mincho"/>
                          <a:cs typeface="Arial"/>
                        </a:rPr>
                        <a:t>Épreuve</a:t>
                      </a:r>
                      <a:r>
                        <a:rPr lang="fr-FR" sz="1400" b="0" u="none" baseline="0" dirty="0" smtClean="0">
                          <a:effectLst/>
                          <a:latin typeface="Arial"/>
                          <a:ea typeface="MS Mincho"/>
                          <a:cs typeface="Arial"/>
                        </a:rPr>
                        <a:t> terminale</a:t>
                      </a:r>
                      <a:r>
                        <a:rPr lang="fr-FR" sz="1400" dirty="0">
                          <a:solidFill>
                            <a:srgbClr val="000000"/>
                          </a:solidFill>
                          <a:effectLst/>
                          <a:latin typeface="Arial"/>
                          <a:ea typeface="MS Mincho"/>
                        </a:rPr>
                        <a:t> </a:t>
                      </a:r>
                      <a:endParaRPr lang="fr-FR" sz="1400" dirty="0">
                        <a:effectLst/>
                        <a:latin typeface="Times New Roman"/>
                        <a:ea typeface="MS Mincho"/>
                      </a:endParaRPr>
                    </a:p>
                  </a:txBody>
                  <a:tcPr marL="68576" marR="68576" marT="0" marB="0"/>
                </a:tc>
              </a:tr>
              <a:tr h="491901">
                <a:tc>
                  <a:txBody>
                    <a:bodyPr/>
                    <a:lstStyle/>
                    <a:p>
                      <a:pPr algn="ctr">
                        <a:spcAft>
                          <a:spcPts val="0"/>
                        </a:spcAft>
                      </a:pPr>
                      <a:r>
                        <a:rPr lang="fr-FR" sz="1400" b="1" dirty="0">
                          <a:effectLst/>
                          <a:latin typeface="Arial"/>
                          <a:ea typeface="MS Mincho"/>
                        </a:rPr>
                        <a:t>Niveau attendu</a:t>
                      </a:r>
                      <a:endParaRPr lang="fr-FR" sz="1400" dirty="0">
                        <a:effectLst/>
                        <a:latin typeface="Times New Roman"/>
                        <a:ea typeface="MS Mincho"/>
                      </a:endParaRPr>
                    </a:p>
                    <a:p>
                      <a:pPr algn="ctr">
                        <a:spcAft>
                          <a:spcPts val="0"/>
                        </a:spcAft>
                      </a:pPr>
                      <a:r>
                        <a:rPr lang="fr-FR" sz="1400" b="1" dirty="0">
                          <a:effectLst/>
                          <a:latin typeface="Arial"/>
                          <a:ea typeface="MS Mincho"/>
                        </a:rPr>
                        <a:t> </a:t>
                      </a:r>
                      <a:endParaRPr lang="fr-FR" sz="1400" dirty="0">
                        <a:effectLst/>
                        <a:latin typeface="Times New Roman"/>
                        <a:ea typeface="MS Mincho"/>
                      </a:endParaRPr>
                    </a:p>
                  </a:txBody>
                  <a:tcPr marL="68576" marR="68576" marT="0" marB="0">
                    <a:solidFill>
                      <a:schemeClr val="accent6">
                        <a:lumMod val="20000"/>
                        <a:lumOff val="80000"/>
                      </a:schemeClr>
                    </a:solidFill>
                  </a:tcPr>
                </a:tc>
                <a:tc>
                  <a:txBody>
                    <a:bodyPr/>
                    <a:lstStyle/>
                    <a:p>
                      <a:pPr>
                        <a:spcAft>
                          <a:spcPts val="0"/>
                        </a:spcAft>
                      </a:pPr>
                      <a:r>
                        <a:rPr lang="fr-FR" sz="1400" dirty="0">
                          <a:effectLst/>
                          <a:latin typeface="Arial"/>
                          <a:ea typeface="MS Mincho"/>
                        </a:rPr>
                        <a:t>LV1 : C1</a:t>
                      </a:r>
                      <a:endParaRPr lang="fr-FR" sz="1400" dirty="0">
                        <a:effectLst/>
                        <a:latin typeface="Times New Roman"/>
                        <a:ea typeface="MS Mincho"/>
                      </a:endParaRPr>
                    </a:p>
                    <a:p>
                      <a:pPr>
                        <a:spcAft>
                          <a:spcPts val="0"/>
                        </a:spcAft>
                      </a:pPr>
                      <a:r>
                        <a:rPr lang="fr-FR" sz="1400" dirty="0">
                          <a:effectLst/>
                          <a:latin typeface="Arial"/>
                          <a:ea typeface="MS Mincho"/>
                        </a:rPr>
                        <a:t>LV2 : B2</a:t>
                      </a:r>
                      <a:endParaRPr lang="fr-FR" sz="1400" dirty="0">
                        <a:effectLst/>
                        <a:latin typeface="Times New Roman"/>
                        <a:ea typeface="MS Mincho"/>
                      </a:endParaRPr>
                    </a:p>
                  </a:txBody>
                  <a:tcPr marL="68576" marR="68576" marT="0" marB="0"/>
                </a:tc>
              </a:tr>
              <a:tr h="1936680">
                <a:tc>
                  <a:txBody>
                    <a:bodyPr/>
                    <a:lstStyle/>
                    <a:p>
                      <a:pPr algn="ctr">
                        <a:spcAft>
                          <a:spcPts val="0"/>
                        </a:spcAft>
                      </a:pPr>
                      <a:endParaRPr lang="fr-FR" sz="1400" b="1" dirty="0" smtClean="0">
                        <a:effectLst/>
                        <a:latin typeface="Arial"/>
                        <a:ea typeface="MS Mincho"/>
                      </a:endParaRPr>
                    </a:p>
                    <a:p>
                      <a:pPr algn="ctr">
                        <a:spcAft>
                          <a:spcPts val="0"/>
                        </a:spcAft>
                      </a:pPr>
                      <a:endParaRPr lang="fr-FR" sz="1400" b="1" dirty="0" smtClean="0">
                        <a:effectLst/>
                        <a:latin typeface="Arial"/>
                        <a:ea typeface="MS Mincho"/>
                      </a:endParaRPr>
                    </a:p>
                    <a:p>
                      <a:pPr algn="ctr">
                        <a:spcAft>
                          <a:spcPts val="0"/>
                        </a:spcAft>
                      </a:pPr>
                      <a:endParaRPr lang="fr-FR" sz="1400" b="1" dirty="0" smtClean="0">
                        <a:effectLst/>
                        <a:latin typeface="Arial"/>
                        <a:ea typeface="MS Mincho"/>
                      </a:endParaRPr>
                    </a:p>
                    <a:p>
                      <a:pPr algn="ctr">
                        <a:spcAft>
                          <a:spcPts val="0"/>
                        </a:spcAft>
                      </a:pPr>
                      <a:r>
                        <a:rPr lang="fr-FR" sz="1400" b="1" dirty="0" smtClean="0">
                          <a:effectLst/>
                          <a:latin typeface="Arial"/>
                          <a:ea typeface="MS Mincho"/>
                        </a:rPr>
                        <a:t>Modalités</a:t>
                      </a:r>
                      <a:endParaRPr lang="fr-FR" sz="1400" dirty="0">
                        <a:effectLst/>
                        <a:latin typeface="Times New Roman"/>
                        <a:ea typeface="MS Mincho"/>
                      </a:endParaRPr>
                    </a:p>
                    <a:p>
                      <a:pPr algn="ctr">
                        <a:spcAft>
                          <a:spcPts val="0"/>
                        </a:spcAft>
                      </a:pPr>
                      <a:r>
                        <a:rPr lang="fr-FR" sz="1400" b="1" dirty="0">
                          <a:effectLst/>
                          <a:latin typeface="Arial"/>
                          <a:ea typeface="MS Mincho"/>
                        </a:rPr>
                        <a:t> </a:t>
                      </a:r>
                      <a:endParaRPr lang="fr-FR" sz="1400" dirty="0">
                        <a:effectLst/>
                        <a:latin typeface="Times New Roman"/>
                        <a:ea typeface="MS Mincho"/>
                      </a:endParaRPr>
                    </a:p>
                  </a:txBody>
                  <a:tcPr marL="68576" marR="68576" marT="0" marB="0">
                    <a:solidFill>
                      <a:schemeClr val="accent6">
                        <a:lumMod val="20000"/>
                        <a:lumOff val="80000"/>
                      </a:schemeClr>
                    </a:soli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charset="2"/>
                        <a:buChar char="§"/>
                        <a:tabLst/>
                        <a:defRPr/>
                      </a:pPr>
                      <a:r>
                        <a:rPr lang="fr-FR" sz="1400" b="0" dirty="0" smtClean="0">
                          <a:solidFill>
                            <a:srgbClr val="000000"/>
                          </a:solidFill>
                          <a:effectLst/>
                          <a:latin typeface="Arial"/>
                          <a:ea typeface="MS Mincho"/>
                          <a:cs typeface="Arial"/>
                        </a:rPr>
                        <a:t>Le candidat a choisi deux des notions</a:t>
                      </a:r>
                      <a:r>
                        <a:rPr lang="fr-FR" sz="1400" b="0" baseline="0" dirty="0" smtClean="0">
                          <a:solidFill>
                            <a:srgbClr val="000000"/>
                          </a:solidFill>
                          <a:effectLst/>
                          <a:latin typeface="Arial"/>
                          <a:ea typeface="MS Mincho"/>
                          <a:cs typeface="Arial"/>
                        </a:rPr>
                        <a:t> étudiées dans l’année et a constitué pour chacune d’elles un dossier</a:t>
                      </a:r>
                      <a:endParaRPr lang="fr-FR" sz="1400" b="0" dirty="0" smtClean="0">
                        <a:solidFill>
                          <a:srgbClr val="000000"/>
                        </a:solidFill>
                        <a:effectLst/>
                        <a:latin typeface="Arial"/>
                        <a:ea typeface="MS Mincho"/>
                        <a:cs typeface="Arial"/>
                      </a:endParaRPr>
                    </a:p>
                    <a:p>
                      <a:pPr marL="285750" marR="0" lvl="0" indent="-285750" algn="just" defTabSz="914400" rtl="0" eaLnBrk="1" fontAlgn="auto" latinLnBrk="0" hangingPunct="1">
                        <a:lnSpc>
                          <a:spcPct val="100000"/>
                        </a:lnSpc>
                        <a:spcBef>
                          <a:spcPts val="0"/>
                        </a:spcBef>
                        <a:spcAft>
                          <a:spcPts val="0"/>
                        </a:spcAft>
                        <a:buClrTx/>
                        <a:buSzTx/>
                        <a:buFont typeface="Wingdings" charset="2"/>
                        <a:buChar char="§"/>
                        <a:tabLst/>
                        <a:defRPr/>
                      </a:pPr>
                      <a:r>
                        <a:rPr lang="fr-FR" sz="1400" b="0" dirty="0" smtClean="0">
                          <a:solidFill>
                            <a:srgbClr val="000000"/>
                          </a:solidFill>
                          <a:effectLst/>
                          <a:latin typeface="Arial"/>
                          <a:ea typeface="MS Mincho"/>
                          <a:cs typeface="Arial"/>
                        </a:rPr>
                        <a:t>L’examinateur choisit l’une des notions</a:t>
                      </a:r>
                    </a:p>
                    <a:p>
                      <a:pPr marL="285750" indent="-285750" algn="just">
                        <a:spcAft>
                          <a:spcPts val="0"/>
                        </a:spcAft>
                        <a:buFont typeface="Wingdings" charset="2"/>
                        <a:buChar char="§"/>
                      </a:pPr>
                      <a:r>
                        <a:rPr lang="fr-FR" sz="1400" b="0" dirty="0" smtClean="0">
                          <a:solidFill>
                            <a:srgbClr val="000000"/>
                          </a:solidFill>
                          <a:effectLst/>
                          <a:latin typeface="Arial"/>
                          <a:ea typeface="MS Mincho"/>
                          <a:cs typeface="Arial"/>
                        </a:rPr>
                        <a:t>Temps de préparation : </a:t>
                      </a:r>
                      <a:r>
                        <a:rPr lang="fr-FR" sz="1400" b="0" dirty="0" smtClean="0">
                          <a:solidFill>
                            <a:srgbClr val="FF0000"/>
                          </a:solidFill>
                          <a:effectLst/>
                          <a:latin typeface="Arial"/>
                          <a:ea typeface="MS Mincho"/>
                          <a:cs typeface="Arial"/>
                        </a:rPr>
                        <a:t>10</a:t>
                      </a:r>
                      <a:r>
                        <a:rPr lang="fr-FR" sz="1400" b="0" baseline="0" dirty="0" smtClean="0">
                          <a:solidFill>
                            <a:srgbClr val="FF0000"/>
                          </a:solidFill>
                          <a:effectLst/>
                          <a:latin typeface="Arial"/>
                          <a:ea typeface="MS Mincho"/>
                          <a:cs typeface="Arial"/>
                        </a:rPr>
                        <a:t> minutes</a:t>
                      </a:r>
                    </a:p>
                    <a:p>
                      <a:pPr marL="285750" indent="-285750" algn="just">
                        <a:spcAft>
                          <a:spcPts val="0"/>
                        </a:spcAft>
                        <a:buFont typeface="Wingdings" charset="2"/>
                        <a:buChar char="§"/>
                      </a:pPr>
                      <a:r>
                        <a:rPr lang="fr-FR" sz="1400" b="0" dirty="0" smtClean="0">
                          <a:solidFill>
                            <a:srgbClr val="000000"/>
                          </a:solidFill>
                          <a:effectLst/>
                          <a:latin typeface="Arial"/>
                          <a:ea typeface="MS Mincho"/>
                          <a:cs typeface="Arial"/>
                        </a:rPr>
                        <a:t>Passation : </a:t>
                      </a:r>
                      <a:r>
                        <a:rPr lang="fr-FR" sz="1400" b="0" dirty="0" smtClean="0">
                          <a:solidFill>
                            <a:srgbClr val="FF0000"/>
                          </a:solidFill>
                          <a:effectLst/>
                          <a:latin typeface="Arial"/>
                          <a:ea typeface="MS Mincho"/>
                          <a:cs typeface="Arial"/>
                        </a:rPr>
                        <a:t>30</a:t>
                      </a:r>
                      <a:r>
                        <a:rPr lang="fr-FR" sz="1400" b="0" baseline="0" dirty="0" smtClean="0">
                          <a:solidFill>
                            <a:srgbClr val="FF0000"/>
                          </a:solidFill>
                          <a:effectLst/>
                          <a:latin typeface="Arial"/>
                          <a:ea typeface="MS Mincho"/>
                          <a:cs typeface="Arial"/>
                        </a:rPr>
                        <a:t> minutes</a:t>
                      </a:r>
                      <a:endParaRPr lang="fr-FR" sz="1400" b="0" dirty="0" smtClean="0">
                        <a:solidFill>
                          <a:srgbClr val="FF0000"/>
                        </a:solidFill>
                        <a:effectLst/>
                        <a:latin typeface="Arial"/>
                        <a:ea typeface="MS Mincho"/>
                        <a:cs typeface="Arial"/>
                      </a:endParaRPr>
                    </a:p>
                    <a:p>
                      <a:pPr marL="285750" marR="0" lvl="0" indent="-285750" algn="just" defTabSz="914400" rtl="0" eaLnBrk="1" fontAlgn="auto" latinLnBrk="0" hangingPunct="1">
                        <a:lnSpc>
                          <a:spcPct val="100000"/>
                        </a:lnSpc>
                        <a:spcBef>
                          <a:spcPts val="0"/>
                        </a:spcBef>
                        <a:spcAft>
                          <a:spcPts val="0"/>
                        </a:spcAft>
                        <a:buClrTx/>
                        <a:buSzTx/>
                        <a:buFont typeface="Wingdings" charset="2"/>
                        <a:buChar char="Ø"/>
                        <a:tabLst/>
                        <a:defRPr/>
                      </a:pPr>
                      <a:r>
                        <a:rPr lang="fr-FR" sz="1400" b="0" dirty="0" smtClean="0">
                          <a:solidFill>
                            <a:srgbClr val="000000"/>
                          </a:solidFill>
                          <a:effectLst/>
                          <a:latin typeface="Arial"/>
                          <a:ea typeface="MS Mincho"/>
                          <a:cs typeface="Arial"/>
                        </a:rPr>
                        <a:t>Présentation du dossier et justification des choix par le candidat: </a:t>
                      </a:r>
                      <a:r>
                        <a:rPr lang="fr-FR" sz="1400" b="0" dirty="0" smtClean="0">
                          <a:solidFill>
                            <a:srgbClr val="77933C"/>
                          </a:solidFill>
                          <a:effectLst/>
                          <a:latin typeface="Arial"/>
                          <a:ea typeface="MS Mincho"/>
                          <a:cs typeface="Arial"/>
                        </a:rPr>
                        <a:t>10</a:t>
                      </a:r>
                      <a:r>
                        <a:rPr lang="fr-FR" sz="1400" b="0" baseline="0" dirty="0" smtClean="0">
                          <a:solidFill>
                            <a:srgbClr val="77933C"/>
                          </a:solidFill>
                          <a:effectLst/>
                          <a:latin typeface="Arial"/>
                          <a:ea typeface="MS Mincho"/>
                          <a:cs typeface="Arial"/>
                        </a:rPr>
                        <a:t> </a:t>
                      </a:r>
                      <a:r>
                        <a:rPr lang="fr-FR" sz="1400" b="0" baseline="0" dirty="0" smtClean="0">
                          <a:solidFill>
                            <a:schemeClr val="accent3"/>
                          </a:solidFill>
                          <a:effectLst/>
                          <a:latin typeface="Arial"/>
                          <a:ea typeface="MS Mincho"/>
                          <a:cs typeface="Arial"/>
                        </a:rPr>
                        <a:t>minutes</a:t>
                      </a:r>
                      <a:endParaRPr lang="fr-FR" sz="1400" b="0" dirty="0" smtClean="0">
                        <a:solidFill>
                          <a:schemeClr val="accent3"/>
                        </a:solidFill>
                        <a:effectLst/>
                        <a:latin typeface="Arial"/>
                        <a:ea typeface="MS Mincho"/>
                        <a:cs typeface="Arial"/>
                      </a:endParaRPr>
                    </a:p>
                    <a:p>
                      <a:pPr marL="285750" lvl="0" indent="-285750" algn="just">
                        <a:spcAft>
                          <a:spcPts val="0"/>
                        </a:spcAft>
                        <a:buFont typeface="Wingdings" charset="2"/>
                        <a:buChar char="Ø"/>
                        <a:tabLst>
                          <a:tab pos="228600" algn="l"/>
                        </a:tabLst>
                      </a:pPr>
                      <a:r>
                        <a:rPr lang="fr-FR" sz="1400" b="0" dirty="0" smtClean="0">
                          <a:solidFill>
                            <a:srgbClr val="000000"/>
                          </a:solidFill>
                          <a:effectLst/>
                          <a:latin typeface="Arial"/>
                          <a:ea typeface="MS Mincho"/>
                          <a:cs typeface="Arial"/>
                        </a:rPr>
                        <a:t>Conversation conduite par l'examinateur, prenant appui sur l'exposé du candidat:</a:t>
                      </a:r>
                      <a:r>
                        <a:rPr lang="fr-FR" sz="1400" b="0" baseline="0" dirty="0" smtClean="0">
                          <a:solidFill>
                            <a:srgbClr val="000000"/>
                          </a:solidFill>
                          <a:effectLst/>
                          <a:latin typeface="Arial"/>
                          <a:ea typeface="MS Mincho"/>
                          <a:cs typeface="Arial"/>
                        </a:rPr>
                        <a:t> </a:t>
                      </a:r>
                      <a:r>
                        <a:rPr lang="fr-FR" sz="1400" b="0" dirty="0" smtClean="0">
                          <a:solidFill>
                            <a:srgbClr val="00B050"/>
                          </a:solidFill>
                          <a:effectLst/>
                          <a:latin typeface="Arial"/>
                          <a:ea typeface="MS Mincho"/>
                          <a:cs typeface="Arial"/>
                        </a:rPr>
                        <a:t> </a:t>
                      </a:r>
                      <a:r>
                        <a:rPr lang="fr-FR" sz="1400" b="0" dirty="0" smtClean="0">
                          <a:solidFill>
                            <a:srgbClr val="77933C"/>
                          </a:solidFill>
                          <a:effectLst/>
                          <a:latin typeface="Arial"/>
                          <a:ea typeface="MS Mincho"/>
                          <a:cs typeface="Arial"/>
                        </a:rPr>
                        <a:t>20</a:t>
                      </a:r>
                      <a:r>
                        <a:rPr lang="fr-FR" sz="1400" b="0" baseline="0" dirty="0" smtClean="0">
                          <a:solidFill>
                            <a:srgbClr val="77933C"/>
                          </a:solidFill>
                          <a:effectLst/>
                          <a:latin typeface="Arial"/>
                          <a:ea typeface="MS Mincho"/>
                          <a:cs typeface="Arial"/>
                        </a:rPr>
                        <a:t> minutes</a:t>
                      </a:r>
                      <a:r>
                        <a:rPr lang="fr-FR" sz="1400" b="0" dirty="0" smtClean="0">
                          <a:solidFill>
                            <a:srgbClr val="00B050"/>
                          </a:solidFill>
                          <a:effectLst/>
                          <a:latin typeface="Arial"/>
                          <a:ea typeface="MS Mincho"/>
                          <a:cs typeface="Arial"/>
                        </a:rPr>
                        <a:t> </a:t>
                      </a:r>
                      <a:endParaRPr lang="fr-FR" sz="1400" b="0" dirty="0">
                        <a:solidFill>
                          <a:srgbClr val="00B050"/>
                        </a:solidFill>
                        <a:effectLst/>
                        <a:latin typeface="Arial"/>
                        <a:ea typeface="MS Mincho"/>
                        <a:cs typeface="Arial"/>
                      </a:endParaRPr>
                    </a:p>
                  </a:txBody>
                  <a:tcPr marL="68576" marR="68576" marT="0" marB="0"/>
                </a:tc>
              </a:tr>
              <a:tr h="968340">
                <a:tc>
                  <a:txBody>
                    <a:bodyPr/>
                    <a:lstStyle/>
                    <a:p>
                      <a:pPr algn="ctr">
                        <a:spcAft>
                          <a:spcPts val="0"/>
                        </a:spcAft>
                      </a:pPr>
                      <a:endParaRPr lang="fr-FR" sz="1400" b="1" dirty="0" smtClean="0">
                        <a:effectLst/>
                        <a:latin typeface="Arial"/>
                        <a:ea typeface="MS Mincho"/>
                      </a:endParaRPr>
                    </a:p>
                    <a:p>
                      <a:pPr algn="ctr">
                        <a:spcAft>
                          <a:spcPts val="0"/>
                        </a:spcAft>
                      </a:pPr>
                      <a:r>
                        <a:rPr lang="fr-FR" sz="1400" b="1" dirty="0" smtClean="0">
                          <a:effectLst/>
                          <a:latin typeface="Arial"/>
                          <a:ea typeface="MS Mincho"/>
                        </a:rPr>
                        <a:t>Supports </a:t>
                      </a:r>
                      <a:r>
                        <a:rPr lang="fr-FR" sz="1400" b="1" dirty="0">
                          <a:effectLst/>
                          <a:latin typeface="Arial"/>
                          <a:ea typeface="MS Mincho"/>
                        </a:rPr>
                        <a:t>de l’épreuve</a:t>
                      </a:r>
                      <a:endParaRPr lang="fr-FR" sz="1400" dirty="0">
                        <a:effectLst/>
                        <a:latin typeface="Times New Roman"/>
                        <a:ea typeface="MS Mincho"/>
                      </a:endParaRPr>
                    </a:p>
                  </a:txBody>
                  <a:tcPr marL="68576" marR="68576" marT="0" marB="0">
                    <a:solidFill>
                      <a:schemeClr val="accent6">
                        <a:lumMod val="20000"/>
                        <a:lumOff val="80000"/>
                      </a:schemeClr>
                    </a:solidFill>
                  </a:tcPr>
                </a:tc>
                <a:tc>
                  <a:txBody>
                    <a:bodyPr/>
                    <a:lstStyle/>
                    <a:p>
                      <a:pPr marL="285750" indent="-285750" algn="just">
                        <a:spcAft>
                          <a:spcPts val="0"/>
                        </a:spcAft>
                        <a:buFont typeface="Wingdings" charset="2"/>
                        <a:buChar char="§"/>
                      </a:pPr>
                      <a:r>
                        <a:rPr lang="fr-FR" sz="1400" b="1" dirty="0" smtClean="0">
                          <a:solidFill>
                            <a:srgbClr val="000000"/>
                          </a:solidFill>
                          <a:effectLst/>
                          <a:latin typeface="Arial"/>
                          <a:ea typeface="MS Mincho"/>
                        </a:rPr>
                        <a:t>2 </a:t>
                      </a:r>
                      <a:r>
                        <a:rPr lang="fr-FR" sz="1400" b="1" dirty="0">
                          <a:solidFill>
                            <a:srgbClr val="000000"/>
                          </a:solidFill>
                          <a:effectLst/>
                          <a:latin typeface="Arial"/>
                          <a:ea typeface="MS Mincho"/>
                        </a:rPr>
                        <a:t>notions </a:t>
                      </a:r>
                      <a:r>
                        <a:rPr lang="fr-FR" sz="1400" b="0" dirty="0">
                          <a:solidFill>
                            <a:srgbClr val="000000"/>
                          </a:solidFill>
                          <a:effectLst/>
                          <a:latin typeface="Arial"/>
                          <a:ea typeface="MS Mincho"/>
                        </a:rPr>
                        <a:t>étudiées pendant </a:t>
                      </a:r>
                      <a:r>
                        <a:rPr lang="fr-FR" sz="1400" b="0" dirty="0" smtClean="0">
                          <a:solidFill>
                            <a:srgbClr val="000000"/>
                          </a:solidFill>
                          <a:effectLst/>
                          <a:latin typeface="Arial"/>
                          <a:ea typeface="MS Mincho"/>
                        </a:rPr>
                        <a:t>l’année, </a:t>
                      </a:r>
                      <a:r>
                        <a:rPr lang="fr-FR" sz="1400" b="0" dirty="0">
                          <a:solidFill>
                            <a:srgbClr val="000000"/>
                          </a:solidFill>
                          <a:effectLst/>
                          <a:latin typeface="Arial"/>
                          <a:ea typeface="MS Mincho"/>
                        </a:rPr>
                        <a:t>choisies par le candidat et pour lesquelles il aura constitué un dossier </a:t>
                      </a:r>
                      <a:r>
                        <a:rPr lang="fr-FR" sz="1400" b="0" dirty="0" smtClean="0">
                          <a:solidFill>
                            <a:srgbClr val="000000"/>
                          </a:solidFill>
                          <a:effectLst/>
                          <a:latin typeface="Arial"/>
                          <a:ea typeface="MS Mincho"/>
                        </a:rPr>
                        <a:t>comportant </a:t>
                      </a:r>
                      <a:r>
                        <a:rPr lang="fr-FR" sz="1400" b="0" dirty="0">
                          <a:solidFill>
                            <a:srgbClr val="000000"/>
                          </a:solidFill>
                          <a:effectLst/>
                          <a:latin typeface="Arial"/>
                          <a:ea typeface="MS Mincho"/>
                        </a:rPr>
                        <a:t> :</a:t>
                      </a:r>
                      <a:endParaRPr lang="fr-FR" sz="1400" b="0" dirty="0">
                        <a:solidFill>
                          <a:srgbClr val="000000"/>
                        </a:solidFill>
                        <a:effectLst/>
                        <a:latin typeface="Times New Roman"/>
                        <a:ea typeface="MS Mincho"/>
                      </a:endParaRPr>
                    </a:p>
                    <a:p>
                      <a:pPr marL="285750" lvl="0" indent="-285750" algn="just">
                        <a:spcAft>
                          <a:spcPts val="0"/>
                        </a:spcAft>
                        <a:buFont typeface="Wingdings" charset="2"/>
                        <a:buChar char="Ø"/>
                        <a:tabLst>
                          <a:tab pos="228600" algn="l"/>
                        </a:tabLst>
                      </a:pPr>
                      <a:r>
                        <a:rPr lang="fr-FR" sz="1400" b="1" dirty="0" smtClean="0">
                          <a:solidFill>
                            <a:srgbClr val="000000"/>
                          </a:solidFill>
                          <a:effectLst/>
                          <a:latin typeface="Arial"/>
                          <a:ea typeface="MS Mincho"/>
                        </a:rPr>
                        <a:t>2 </a:t>
                      </a:r>
                      <a:r>
                        <a:rPr lang="fr-FR" sz="1400" b="1" dirty="0">
                          <a:solidFill>
                            <a:srgbClr val="000000"/>
                          </a:solidFill>
                          <a:effectLst/>
                          <a:latin typeface="Arial"/>
                          <a:ea typeface="MS Mincho"/>
                        </a:rPr>
                        <a:t>documents </a:t>
                      </a:r>
                      <a:r>
                        <a:rPr lang="fr-FR" sz="1400" b="0" dirty="0">
                          <a:solidFill>
                            <a:srgbClr val="000000"/>
                          </a:solidFill>
                          <a:effectLst/>
                          <a:latin typeface="Arial"/>
                          <a:ea typeface="MS Mincho"/>
                        </a:rPr>
                        <a:t>étudiés en classe </a:t>
                      </a:r>
                      <a:endParaRPr lang="fr-FR" sz="1400" b="0" dirty="0" smtClean="0">
                        <a:solidFill>
                          <a:srgbClr val="000000"/>
                        </a:solidFill>
                        <a:effectLst/>
                        <a:latin typeface="Arial"/>
                        <a:ea typeface="MS Mincho"/>
                      </a:endParaRPr>
                    </a:p>
                    <a:p>
                      <a:pPr marL="285750" lvl="0" indent="-285750" algn="just">
                        <a:spcAft>
                          <a:spcPts val="0"/>
                        </a:spcAft>
                        <a:buFont typeface="Wingdings" charset="2"/>
                        <a:buChar char="Ø"/>
                        <a:tabLst>
                          <a:tab pos="228600" algn="l"/>
                        </a:tabLst>
                      </a:pPr>
                      <a:r>
                        <a:rPr lang="fr-FR" sz="1400" b="1" dirty="0" smtClean="0">
                          <a:solidFill>
                            <a:srgbClr val="000000"/>
                          </a:solidFill>
                          <a:effectLst/>
                          <a:latin typeface="Arial"/>
                          <a:ea typeface="MS Mincho"/>
                        </a:rPr>
                        <a:t>1 </a:t>
                      </a:r>
                      <a:r>
                        <a:rPr lang="fr-FR" sz="1400" b="1" dirty="0">
                          <a:solidFill>
                            <a:srgbClr val="000000"/>
                          </a:solidFill>
                          <a:effectLst/>
                          <a:latin typeface="Arial"/>
                          <a:ea typeface="MS Mincho"/>
                        </a:rPr>
                        <a:t>document de son choix  </a:t>
                      </a:r>
                      <a:r>
                        <a:rPr lang="fr-FR" sz="1400" b="0" dirty="0">
                          <a:solidFill>
                            <a:srgbClr val="000000"/>
                          </a:solidFill>
                          <a:effectLst/>
                          <a:latin typeface="Arial"/>
                          <a:ea typeface="MS Mincho"/>
                        </a:rPr>
                        <a:t>illustrant ou complétant cette notion</a:t>
                      </a:r>
                      <a:endParaRPr lang="fr-FR" sz="1400" b="0" dirty="0">
                        <a:solidFill>
                          <a:srgbClr val="000000"/>
                        </a:solidFill>
                        <a:effectLst/>
                        <a:latin typeface="Times New Roman"/>
                        <a:ea typeface="MS Mincho"/>
                      </a:endParaRPr>
                    </a:p>
                  </a:txBody>
                  <a:tcPr marL="68576" marR="68576" marT="0" marB="0"/>
                </a:tc>
              </a:tr>
              <a:tr h="2011543">
                <a:tc>
                  <a:txBody>
                    <a:bodyPr/>
                    <a:lstStyle/>
                    <a:p>
                      <a:pPr algn="ctr">
                        <a:spcAft>
                          <a:spcPts val="0"/>
                        </a:spcAft>
                      </a:pPr>
                      <a:endParaRPr lang="fr-FR" sz="1400" b="1" dirty="0" smtClean="0">
                        <a:effectLst/>
                        <a:latin typeface="Arial"/>
                        <a:ea typeface="MS Mincho"/>
                      </a:endParaRPr>
                    </a:p>
                    <a:p>
                      <a:pPr algn="ctr">
                        <a:spcAft>
                          <a:spcPts val="0"/>
                        </a:spcAft>
                      </a:pPr>
                      <a:endParaRPr lang="fr-FR" sz="1400" b="1" dirty="0" smtClean="0">
                        <a:effectLst/>
                        <a:latin typeface="Arial"/>
                        <a:ea typeface="MS Mincho"/>
                      </a:endParaRPr>
                    </a:p>
                    <a:p>
                      <a:pPr algn="ctr">
                        <a:spcAft>
                          <a:spcPts val="0"/>
                        </a:spcAft>
                      </a:pPr>
                      <a:endParaRPr lang="fr-FR" sz="1400" b="1" dirty="0" smtClean="0">
                        <a:effectLst/>
                        <a:latin typeface="Arial"/>
                        <a:ea typeface="MS Mincho"/>
                      </a:endParaRPr>
                    </a:p>
                    <a:p>
                      <a:pPr algn="ctr">
                        <a:spcAft>
                          <a:spcPts val="0"/>
                        </a:spcAft>
                      </a:pPr>
                      <a:endParaRPr lang="fr-FR" sz="1400" b="1" dirty="0" smtClean="0">
                        <a:effectLst/>
                        <a:latin typeface="Arial"/>
                        <a:ea typeface="MS Mincho"/>
                      </a:endParaRPr>
                    </a:p>
                    <a:p>
                      <a:pPr algn="ctr">
                        <a:spcAft>
                          <a:spcPts val="0"/>
                        </a:spcAft>
                      </a:pPr>
                      <a:r>
                        <a:rPr lang="fr-FR" sz="1400" b="1" dirty="0" smtClean="0">
                          <a:effectLst/>
                          <a:latin typeface="Arial"/>
                          <a:ea typeface="MS Mincho"/>
                        </a:rPr>
                        <a:t>Evaluation</a:t>
                      </a:r>
                      <a:endParaRPr lang="fr-FR" sz="1400" dirty="0">
                        <a:effectLst/>
                        <a:latin typeface="Times New Roman"/>
                        <a:ea typeface="MS Mincho"/>
                      </a:endParaRPr>
                    </a:p>
                  </a:txBody>
                  <a:tcPr marL="68576" marR="68576" marT="0" marB="0">
                    <a:solidFill>
                      <a:schemeClr val="accent6">
                        <a:lumMod val="20000"/>
                        <a:lumOff val="80000"/>
                      </a:schemeClr>
                    </a:solidFill>
                  </a:tcPr>
                </a:tc>
                <a:tc>
                  <a:txBody>
                    <a:bodyPr/>
                    <a:lstStyle/>
                    <a:p>
                      <a:pPr marL="285750" indent="-285750">
                        <a:spcAft>
                          <a:spcPts val="0"/>
                        </a:spcAft>
                        <a:buFont typeface="Wingdings" charset="2"/>
                        <a:buChar char="§"/>
                      </a:pPr>
                      <a:r>
                        <a:rPr lang="fr-FR" sz="1400" b="0" dirty="0" smtClean="0">
                          <a:solidFill>
                            <a:srgbClr val="000000"/>
                          </a:solidFill>
                          <a:effectLst/>
                          <a:latin typeface="Arial"/>
                          <a:ea typeface="MS Mincho"/>
                        </a:rPr>
                        <a:t>L'examinateur établit son évaluation à partir de la « </a:t>
                      </a:r>
                      <a:r>
                        <a:rPr lang="fr-FR" sz="1400" b="0" i="1" dirty="0" smtClean="0">
                          <a:solidFill>
                            <a:srgbClr val="000000"/>
                          </a:solidFill>
                          <a:effectLst/>
                          <a:latin typeface="Arial"/>
                          <a:ea typeface="MS Mincho"/>
                        </a:rPr>
                        <a:t>fiche d'évaluation et de notation pour</a:t>
                      </a:r>
                      <a:r>
                        <a:rPr lang="fr-FR" sz="1400" b="0" i="1" baseline="0" dirty="0" smtClean="0">
                          <a:solidFill>
                            <a:srgbClr val="000000"/>
                          </a:solidFill>
                          <a:effectLst/>
                          <a:latin typeface="Arial"/>
                          <a:ea typeface="MS Mincho"/>
                        </a:rPr>
                        <a:t> l’épreuve de langue ( enseignement de spécialité LV1 ou LV2 ) </a:t>
                      </a:r>
                      <a:r>
                        <a:rPr lang="fr-FR" sz="1400" b="0" baseline="0" dirty="0" smtClean="0">
                          <a:solidFill>
                            <a:srgbClr val="000000"/>
                          </a:solidFill>
                          <a:effectLst/>
                          <a:latin typeface="Arial"/>
                          <a:ea typeface="MS Mincho"/>
                        </a:rPr>
                        <a:t>»</a:t>
                      </a:r>
                      <a:endParaRPr lang="fr-FR" sz="1400" b="0" dirty="0" smtClean="0">
                        <a:solidFill>
                          <a:srgbClr val="000000"/>
                        </a:solidFill>
                        <a:effectLst/>
                        <a:latin typeface="Times New Roman"/>
                        <a:ea typeface="MS Mincho"/>
                      </a:endParaRPr>
                    </a:p>
                    <a:p>
                      <a:pPr marL="285750" indent="-285750">
                        <a:spcAft>
                          <a:spcPts val="0"/>
                        </a:spcAft>
                        <a:buFont typeface="Wingdings" charset="2"/>
                        <a:buChar char="§"/>
                      </a:pPr>
                      <a:r>
                        <a:rPr lang="fr-FR" sz="1400" b="0" dirty="0" smtClean="0">
                          <a:solidFill>
                            <a:srgbClr val="000000"/>
                          </a:solidFill>
                          <a:effectLst/>
                          <a:latin typeface="Arial"/>
                          <a:ea typeface="MS Mincho"/>
                        </a:rPr>
                        <a:t>Cette fiche a le même statut qu'une copie d'examen.</a:t>
                      </a:r>
                    </a:p>
                    <a:p>
                      <a:pPr marL="285750" lvl="0" indent="-285750">
                        <a:spcAft>
                          <a:spcPts val="0"/>
                        </a:spcAft>
                        <a:buFont typeface="Wingdings" charset="2"/>
                        <a:buChar char="§"/>
                        <a:tabLst>
                          <a:tab pos="228600" algn="l"/>
                        </a:tabLst>
                      </a:pPr>
                      <a:r>
                        <a:rPr lang="fr-FR" sz="1400" b="0" dirty="0" smtClean="0">
                          <a:solidFill>
                            <a:srgbClr val="000000"/>
                          </a:solidFill>
                          <a:effectLst/>
                          <a:latin typeface="Arial"/>
                          <a:ea typeface="MS Mincho"/>
                        </a:rPr>
                        <a:t>À l'issue de cette évaluation, le professeur formule une </a:t>
                      </a:r>
                      <a:r>
                        <a:rPr lang="fr-FR" sz="1400" b="0" u="none" dirty="0" smtClean="0">
                          <a:solidFill>
                            <a:srgbClr val="000000"/>
                          </a:solidFill>
                          <a:effectLst/>
                          <a:latin typeface="Arial"/>
                          <a:ea typeface="MS Mincho"/>
                        </a:rPr>
                        <a:t>proposition de note </a:t>
                      </a:r>
                      <a:r>
                        <a:rPr lang="fr-FR" sz="1400" b="0" dirty="0" smtClean="0">
                          <a:solidFill>
                            <a:srgbClr val="000000"/>
                          </a:solidFill>
                          <a:effectLst/>
                          <a:latin typeface="Arial"/>
                          <a:ea typeface="MS Mincho"/>
                        </a:rPr>
                        <a:t>et une appréciation</a:t>
                      </a:r>
                      <a:endParaRPr lang="fr-FR" sz="1400" b="0" dirty="0" smtClean="0">
                        <a:solidFill>
                          <a:srgbClr val="000000"/>
                        </a:solidFill>
                        <a:effectLst/>
                        <a:latin typeface="Times New Roman"/>
                        <a:ea typeface="MS Mincho"/>
                      </a:endParaRPr>
                    </a:p>
                    <a:p>
                      <a:pPr marL="285750" lvl="0" indent="-285750">
                        <a:spcAft>
                          <a:spcPts val="0"/>
                        </a:spcAft>
                        <a:buFont typeface="Wingdings" charset="2"/>
                        <a:buChar char="§"/>
                        <a:tabLst>
                          <a:tab pos="228600" algn="l"/>
                        </a:tabLst>
                      </a:pPr>
                      <a:r>
                        <a:rPr lang="fr-FR" sz="1400" b="0" dirty="0" smtClean="0">
                          <a:solidFill>
                            <a:srgbClr val="000000"/>
                          </a:solidFill>
                          <a:effectLst/>
                          <a:latin typeface="Arial"/>
                          <a:ea typeface="MS Mincho"/>
                        </a:rPr>
                        <a:t>Cette proposition de note ainsi que l'appréciation ne sont pas communiquées au candidat</a:t>
                      </a:r>
                      <a:endParaRPr lang="fr-FR" sz="1400" b="0" dirty="0" smtClean="0">
                        <a:solidFill>
                          <a:srgbClr val="000000"/>
                        </a:solidFill>
                        <a:effectLst/>
                        <a:latin typeface="Times New Roman"/>
                        <a:ea typeface="MS Mincho"/>
                      </a:endParaRPr>
                    </a:p>
                  </a:txBody>
                  <a:tcPr marL="68576" marR="68576" marT="0" marB="0"/>
                </a:tc>
              </a:tr>
            </a:tbl>
          </a:graphicData>
        </a:graphic>
      </p:graphicFrame>
      <p:sp>
        <p:nvSpPr>
          <p:cNvPr id="82968" name="Espace réservé du numéro de diapositive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23E22C-0816-4B8D-8DC5-8F064253DCC6}" type="slidenum">
              <a:rPr lang="fr-FR" smtClean="0">
                <a:solidFill>
                  <a:srgbClr val="898989"/>
                </a:solidFill>
              </a:rPr>
              <a:pPr fontAlgn="base">
                <a:spcBef>
                  <a:spcPct val="0"/>
                </a:spcBef>
                <a:spcAft>
                  <a:spcPct val="0"/>
                </a:spcAft>
              </a:pPr>
              <a:t>16</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107517" y="121687"/>
            <a:ext cx="8928991" cy="707886"/>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000" b="1" dirty="0">
                <a:solidFill>
                  <a:prstClr val="black"/>
                </a:solidFill>
              </a:rPr>
              <a:t>SERIE L : Epreuve orale de LV1 et LV2 </a:t>
            </a:r>
          </a:p>
          <a:p>
            <a:pPr algn="ctr">
              <a:defRPr/>
            </a:pPr>
            <a:r>
              <a:rPr lang="fr-FR" sz="2000" b="1" dirty="0">
                <a:solidFill>
                  <a:prstClr val="black"/>
                </a:solidFill>
              </a:rPr>
              <a:t>Epreuve obligatoire de littérature étrangère en langue étrangère (LELE)</a:t>
            </a:r>
            <a:endParaRPr lang="fr-FR" sz="2000" dirty="0">
              <a:solidFill>
                <a:prstClr val="black"/>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val="3081192996"/>
              </p:ext>
            </p:extLst>
          </p:nvPr>
        </p:nvGraphicFramePr>
        <p:xfrm>
          <a:off x="107950" y="936625"/>
          <a:ext cx="8928992" cy="6096778"/>
        </p:xfrm>
        <a:graphic>
          <a:graphicData uri="http://schemas.openxmlformats.org/drawingml/2006/table">
            <a:tbl>
              <a:tblPr/>
              <a:tblGrid>
                <a:gridCol w="2016347"/>
                <a:gridCol w="6912645"/>
              </a:tblGrid>
              <a:tr h="6480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Nature de l’épreuve</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Épreuve orale obligatoire de littérature étrangère en langue étrangère</a:t>
                      </a:r>
                      <a:endParaRPr kumimoji="0" lang="fr-FR" sz="1600" b="1"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Epreuve terminale</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9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Niveau attendu</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LV1 : B2</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LV2 : B1 à  B2</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Modalités</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285750"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 candidat a choisi deux des thématiques du programme de LELE étudiées dans l’année et a constitué pour chacune d’elle un dossier</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L’examinateur choisit une des deux thématiques</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Temps de préparation : </a:t>
                      </a:r>
                      <a:r>
                        <a:rPr kumimoji="0" lang="fr-FR" sz="15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10 minutes </a:t>
                      </a: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(qui s'ajoutent aux </a:t>
                      </a:r>
                      <a:r>
                        <a:rPr kumimoji="0" lang="fr-FR" sz="15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10 minutes</a:t>
                      </a: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de temps de préparation de l'oral auquel il est accolé LVO ou LVA)</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285750"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Passation </a:t>
                      </a:r>
                      <a:r>
                        <a:rPr kumimoji="0" lang="fr-FR" sz="15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 10 minutes </a:t>
                      </a:r>
                      <a:endParaRPr kumimoji="0" lang="fr-FR" sz="1500" b="0" i="0" u="none" strike="noStrike" cap="none" normalizeH="0" baseline="0" dirty="0" smtClean="0">
                        <a:ln>
                          <a:noFill/>
                        </a:ln>
                        <a:solidFill>
                          <a:srgbClr val="FF0000"/>
                        </a:solidFill>
                        <a:effectLst/>
                        <a:latin typeface="Times New Roman" pitchFamily="18" charset="0"/>
                        <a:ea typeface="MS Mincho" pitchFamily="49" charset="-128"/>
                        <a:cs typeface="Arial" pitchFamily="34" charset="0"/>
                      </a:endParaRP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Présentation du dossier : </a:t>
                      </a:r>
                      <a:r>
                        <a:rPr kumimoji="0" lang="fr-FR" sz="1500" b="0" i="0" u="none" strike="noStrike" cap="none" normalizeH="0" baseline="0" dirty="0" smtClean="0">
                          <a:ln>
                            <a:noFill/>
                          </a:ln>
                          <a:solidFill>
                            <a:srgbClr val="77933C"/>
                          </a:solidFill>
                          <a:effectLst/>
                          <a:latin typeface="Arial" pitchFamily="34" charset="0"/>
                          <a:ea typeface="MS Mincho" pitchFamily="49" charset="-128"/>
                          <a:cs typeface="Arial" pitchFamily="34" charset="0"/>
                        </a:rPr>
                        <a:t>5 minutes</a:t>
                      </a:r>
                      <a:endParaRPr kumimoji="0" lang="fr-FR" sz="1500" b="0" i="0" u="none" strike="noStrike" cap="none" normalizeH="0" baseline="0" dirty="0" smtClean="0">
                        <a:ln>
                          <a:noFill/>
                        </a:ln>
                        <a:solidFill>
                          <a:srgbClr val="77933C"/>
                        </a:solidFill>
                        <a:effectLst/>
                        <a:latin typeface="Times New Roman" pitchFamily="18" charset="0"/>
                        <a:ea typeface="MS Mincho" pitchFamily="49" charset="-128"/>
                        <a:cs typeface="Arial" pitchFamily="34" charset="0"/>
                      </a:endParaRP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defRPr/>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Conversation conduite par l’examinateur prenant appui sur l’exposé du candidat: </a:t>
                      </a:r>
                      <a:r>
                        <a:rPr kumimoji="0" lang="fr-FR" sz="1500" b="0" i="0" u="none" strike="noStrike" cap="none" normalizeH="0" baseline="0" dirty="0" smtClean="0">
                          <a:ln>
                            <a:noFill/>
                          </a:ln>
                          <a:solidFill>
                            <a:srgbClr val="77933C"/>
                          </a:solidFill>
                          <a:effectLst/>
                          <a:latin typeface="Arial" pitchFamily="34" charset="0"/>
                          <a:ea typeface="MS Mincho" pitchFamily="49" charset="-128"/>
                          <a:cs typeface="Arial" pitchFamily="34" charset="0"/>
                        </a:rPr>
                        <a:t>5 minutes</a:t>
                      </a:r>
                      <a:endParaRPr kumimoji="0" lang="fr-FR" sz="1500" b="0" i="0" u="none" strike="noStrike" cap="none" normalizeH="0" baseline="0" dirty="0" smtClean="0">
                        <a:ln>
                          <a:noFill/>
                        </a:ln>
                        <a:solidFill>
                          <a:srgbClr val="77933C"/>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Supports de l’épreuve</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1" i="0" u="none" strike="noStrike" cap="none" normalizeH="0" baseline="0" dirty="0" smtClean="0">
                          <a:ln>
                            <a:noFill/>
                          </a:ln>
                          <a:solidFill>
                            <a:srgbClr val="000000"/>
                          </a:solidFill>
                          <a:effectLst/>
                          <a:latin typeface="Arial" pitchFamily="34" charset="0"/>
                          <a:cs typeface="Times New Roman" pitchFamily="18" charset="0"/>
                        </a:rPr>
                        <a:t>2 thématiques </a:t>
                      </a:r>
                      <a:r>
                        <a:rPr kumimoji="0" lang="fr-FR" sz="1500" b="0" i="0" u="none" strike="noStrike" cap="none" normalizeH="0" baseline="0" dirty="0" smtClean="0">
                          <a:ln>
                            <a:noFill/>
                          </a:ln>
                          <a:solidFill>
                            <a:srgbClr val="000000"/>
                          </a:solidFill>
                          <a:effectLst/>
                          <a:latin typeface="Arial" pitchFamily="34" charset="0"/>
                          <a:cs typeface="Times New Roman" pitchFamily="18" charset="0"/>
                        </a:rPr>
                        <a:t>du programme de LELE choisies  par le candidat.</a:t>
                      </a:r>
                      <a:endParaRPr kumimoji="0" lang="fr-FR" sz="1500" b="0" i="0" u="none" strike="noStrike" cap="none" normalizeH="0" baseline="0" dirty="0" smtClean="0">
                        <a:ln>
                          <a:noFill/>
                        </a:ln>
                        <a:solidFill>
                          <a:srgbClr val="000000"/>
                        </a:solidFill>
                        <a:effectLst/>
                        <a:latin typeface="Times New Roman" pitchFamily="18" charset="0"/>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Tx/>
                        <a:buFont typeface="Wingdings" pitchFamily="2" charset="2"/>
                        <a:buChar char=""/>
                        <a:tabLst>
                          <a:tab pos="228600" algn="l"/>
                        </a:tabLst>
                      </a:pPr>
                      <a:r>
                        <a:rPr kumimoji="0" lang="fr-FR" sz="1500" b="0" i="0" u="none" strike="noStrike" cap="none" normalizeH="0" baseline="0" dirty="0" smtClean="0">
                          <a:ln>
                            <a:noFill/>
                          </a:ln>
                          <a:solidFill>
                            <a:srgbClr val="000000"/>
                          </a:solidFill>
                          <a:effectLst/>
                          <a:latin typeface="Arial" pitchFamily="34" charset="0"/>
                          <a:cs typeface="Times New Roman" pitchFamily="18" charset="0"/>
                        </a:rPr>
                        <a:t>Dossier constitué pour chacune des notions composé de:</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tab pos="228600" algn="l"/>
                        </a:tabLst>
                      </a:pPr>
                      <a:r>
                        <a:rPr kumimoji="0" lang="fr-FR" sz="1500" b="1" i="0" u="none" strike="noStrike" cap="none" normalizeH="0" baseline="0" dirty="0" smtClean="0">
                          <a:ln>
                            <a:noFill/>
                          </a:ln>
                          <a:solidFill>
                            <a:srgbClr val="000000"/>
                          </a:solidFill>
                          <a:effectLst/>
                          <a:latin typeface="Arial" pitchFamily="34" charset="0"/>
                          <a:cs typeface="Times New Roman" pitchFamily="18" charset="0"/>
                        </a:rPr>
                        <a:t>3 textes </a:t>
                      </a:r>
                      <a:r>
                        <a:rPr kumimoji="0" lang="fr-FR" sz="1500" b="0" i="0" u="none" strike="noStrike" cap="none" normalizeH="0" baseline="0" dirty="0" smtClean="0">
                          <a:ln>
                            <a:noFill/>
                          </a:ln>
                          <a:solidFill>
                            <a:srgbClr val="000000"/>
                          </a:solidFill>
                          <a:effectLst/>
                          <a:latin typeface="Arial" pitchFamily="34" charset="0"/>
                          <a:cs typeface="Times New Roman" pitchFamily="18" charset="0"/>
                        </a:rPr>
                        <a:t>extraits d'une ou plusieurs œuvres étudiées (roman, théâtre, poésie)</a:t>
                      </a:r>
                    </a:p>
                    <a:p>
                      <a:pPr marL="285750" marR="0" lvl="0" indent="-285750" algn="just" defTabSz="914400" rtl="0" eaLnBrk="1" fontAlgn="base" latinLnBrk="0" hangingPunct="1">
                        <a:lnSpc>
                          <a:spcPct val="100000"/>
                        </a:lnSpc>
                        <a:spcBef>
                          <a:spcPct val="0"/>
                        </a:spcBef>
                        <a:spcAft>
                          <a:spcPct val="0"/>
                        </a:spcAft>
                        <a:buClrTx/>
                        <a:buSzTx/>
                        <a:buFont typeface="Wingdings" charset="2"/>
                        <a:buChar char="Ø"/>
                        <a:tabLst>
                          <a:tab pos="228600" algn="l"/>
                        </a:tabLst>
                      </a:pPr>
                      <a:r>
                        <a:rPr kumimoji="0" lang="fr-FR" sz="1500" b="1" i="0" u="none" strike="noStrike" cap="none" normalizeH="0" baseline="0" dirty="0" smtClean="0">
                          <a:ln>
                            <a:noFill/>
                          </a:ln>
                          <a:solidFill>
                            <a:srgbClr val="000000"/>
                          </a:solidFill>
                          <a:effectLst/>
                          <a:latin typeface="Arial" pitchFamily="34" charset="0"/>
                          <a:cs typeface="Times New Roman" pitchFamily="18" charset="0"/>
                        </a:rPr>
                        <a:t>tout document pertinent </a:t>
                      </a:r>
                      <a:r>
                        <a:rPr kumimoji="0" lang="fr-FR" sz="1500" b="0" i="0" u="none" strike="noStrike" cap="none" normalizeH="0" baseline="0" dirty="0" smtClean="0">
                          <a:ln>
                            <a:noFill/>
                          </a:ln>
                          <a:solidFill>
                            <a:srgbClr val="000000"/>
                          </a:solidFill>
                          <a:effectLst/>
                          <a:latin typeface="Arial" pitchFamily="34" charset="0"/>
                          <a:cs typeface="Times New Roman" pitchFamily="18" charset="0"/>
                        </a:rPr>
                        <a:t>pour analyser la réception de la ou des œuvre(s) (extrait de critique, adaptation, illustration iconographique ...). </a:t>
                      </a:r>
                      <a:endParaRPr kumimoji="0" lang="fr-FR" sz="15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5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Evaluation</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327025"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La note est distincte de celles des autres épreuves de langues de la série</a:t>
                      </a:r>
                    </a:p>
                    <a:p>
                      <a:pPr marL="327025"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L'examinateur établit son évaluation à partir de la « </a:t>
                      </a:r>
                      <a:r>
                        <a:rPr kumimoji="0" lang="fr-FR" sz="1500" b="0" i="1" u="none" strike="noStrike" cap="none" normalizeH="0" baseline="0" dirty="0" smtClean="0">
                          <a:ln>
                            <a:noFill/>
                          </a:ln>
                          <a:solidFill>
                            <a:srgbClr val="000000"/>
                          </a:solidFill>
                          <a:effectLst/>
                          <a:latin typeface="Arial" pitchFamily="34" charset="0"/>
                          <a:ea typeface="MS Mincho" pitchFamily="49" charset="-128"/>
                          <a:cs typeface="Arial" pitchFamily="34" charset="0"/>
                        </a:rPr>
                        <a:t>fiche d'évaluation et de notation pour l’épreuve de littérature étrangère en langue étrangère</a:t>
                      </a: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327025"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Cette fiche a le même statut qu'une copie d'examen</a:t>
                      </a:r>
                    </a:p>
                    <a:p>
                      <a:pPr marL="327025" marR="0" lvl="0" indent="-285750" algn="just"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Coefficient 1</a:t>
                      </a:r>
                    </a:p>
                    <a:p>
                      <a:pPr marL="327025" marR="0" lvl="0" indent="-285750" algn="just" defTabSz="914400" rtl="0" eaLnBrk="1" fontAlgn="base" latinLnBrk="0" hangingPunct="1">
                        <a:lnSpc>
                          <a:spcPct val="100000"/>
                        </a:lnSpc>
                        <a:spcBef>
                          <a:spcPct val="0"/>
                        </a:spcBef>
                        <a:spcAft>
                          <a:spcPct val="0"/>
                        </a:spcAft>
                        <a:buClrTx/>
                        <a:buSzTx/>
                        <a:buFont typeface="Wingdings" charset="2"/>
                        <a:buChar char="§"/>
                        <a:tabLst/>
                      </a:pP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3992"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F9BE4B-E836-4071-912F-02EB017111CE}" type="slidenum">
              <a:rPr lang="fr-FR" smtClean="0">
                <a:solidFill>
                  <a:srgbClr val="898989"/>
                </a:solidFill>
              </a:rPr>
              <a:pPr fontAlgn="base">
                <a:spcBef>
                  <a:spcPct val="0"/>
                </a:spcBef>
                <a:spcAft>
                  <a:spcPct val="0"/>
                </a:spcAft>
              </a:pPr>
              <a:t>17</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A8603164-2CAA-4376-9E18-769BE1813998}" type="slidenum">
              <a:rPr lang="fr-FR" smtClean="0"/>
              <a:pPr>
                <a:defRPr/>
              </a:pPr>
              <a:t>18</a:t>
            </a:fld>
            <a:endParaRPr lang="fr-FR" dirty="0"/>
          </a:p>
        </p:txBody>
      </p:sp>
      <p:sp>
        <p:nvSpPr>
          <p:cNvPr id="3" name="Rectangle 1"/>
          <p:cNvSpPr>
            <a:spLocks noChangeArrowheads="1"/>
          </p:cNvSpPr>
          <p:nvPr/>
        </p:nvSpPr>
        <p:spPr bwMode="auto">
          <a:xfrm>
            <a:off x="468316" y="110053"/>
            <a:ext cx="8064124" cy="461665"/>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400" b="1" dirty="0" smtClean="0">
                <a:solidFill>
                  <a:prstClr val="black"/>
                </a:solidFill>
              </a:rPr>
              <a:t>Epreuve orale de LV3</a:t>
            </a:r>
            <a:endParaRPr lang="fr-FR" sz="2400" dirty="0">
              <a:solidFill>
                <a:prstClr val="black"/>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548364675"/>
              </p:ext>
            </p:extLst>
          </p:nvPr>
        </p:nvGraphicFramePr>
        <p:xfrm>
          <a:off x="107504" y="720130"/>
          <a:ext cx="8928992" cy="5350688"/>
        </p:xfrm>
        <a:graphic>
          <a:graphicData uri="http://schemas.openxmlformats.org/drawingml/2006/table">
            <a:tbl>
              <a:tblPr firstRow="1" bandRow="1">
                <a:tableStyleId>{5940675A-B579-460E-94D1-54222C63F5DA}</a:tableStyleId>
              </a:tblPr>
              <a:tblGrid>
                <a:gridCol w="2254086"/>
                <a:gridCol w="6674906"/>
              </a:tblGrid>
              <a:tr h="792088">
                <a:tc>
                  <a:txBody>
                    <a:bodyPr/>
                    <a:lstStyle/>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Nature </a:t>
                      </a:r>
                      <a:r>
                        <a:rPr lang="fr-FR" sz="1600" b="1" dirty="0">
                          <a:effectLst/>
                          <a:latin typeface="Arial"/>
                          <a:ea typeface="MS Mincho"/>
                        </a:rPr>
                        <a:t>de l’épreuve</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0" lvl="0" indent="0">
                        <a:spcAft>
                          <a:spcPts val="0"/>
                        </a:spcAft>
                        <a:buFont typeface="Symbol"/>
                        <a:buNone/>
                        <a:tabLst>
                          <a:tab pos="457200" algn="l"/>
                        </a:tabLst>
                      </a:pPr>
                      <a:endParaRPr lang="fr-FR" sz="1600" b="1" dirty="0" smtClean="0">
                        <a:solidFill>
                          <a:srgbClr val="000000"/>
                        </a:solidFill>
                        <a:effectLst/>
                        <a:latin typeface="Arial"/>
                        <a:ea typeface="MS Mincho"/>
                      </a:endParaRPr>
                    </a:p>
                    <a:p>
                      <a:pPr marL="0" lvl="0" indent="0">
                        <a:spcAft>
                          <a:spcPts val="0"/>
                        </a:spcAft>
                        <a:buFont typeface="Symbol"/>
                        <a:buNone/>
                        <a:tabLst>
                          <a:tab pos="457200" algn="l"/>
                        </a:tabLst>
                      </a:pPr>
                      <a:r>
                        <a:rPr lang="fr-FR" sz="1600" b="1" dirty="0" smtClean="0">
                          <a:solidFill>
                            <a:srgbClr val="000000"/>
                          </a:solidFill>
                          <a:effectLst/>
                          <a:latin typeface="Arial"/>
                          <a:ea typeface="MS Mincho"/>
                        </a:rPr>
                        <a:t>Enseignement de spécialité en</a:t>
                      </a:r>
                      <a:r>
                        <a:rPr lang="fr-FR" sz="1600" b="1" baseline="0" dirty="0" smtClean="0">
                          <a:solidFill>
                            <a:srgbClr val="000000"/>
                          </a:solidFill>
                          <a:effectLst/>
                          <a:latin typeface="Arial"/>
                          <a:ea typeface="MS Mincho"/>
                        </a:rPr>
                        <a:t> série L (coefficient 4)</a:t>
                      </a:r>
                    </a:p>
                    <a:p>
                      <a:pPr marL="0" lvl="0" indent="0">
                        <a:spcAft>
                          <a:spcPts val="0"/>
                        </a:spcAft>
                        <a:buFont typeface="Wingdings" charset="2"/>
                        <a:buNone/>
                        <a:tabLst>
                          <a:tab pos="457200" algn="l"/>
                        </a:tabLst>
                      </a:pPr>
                      <a:r>
                        <a:rPr lang="fr-FR" sz="1600" b="1" dirty="0" smtClean="0">
                          <a:solidFill>
                            <a:srgbClr val="000000"/>
                          </a:solidFill>
                          <a:effectLst/>
                          <a:latin typeface="Arial"/>
                          <a:ea typeface="MS Mincho"/>
                          <a:cs typeface="Arial"/>
                        </a:rPr>
                        <a:t>Epreuve</a:t>
                      </a:r>
                      <a:r>
                        <a:rPr lang="fr-FR" sz="1600" b="1" baseline="0" dirty="0" smtClean="0">
                          <a:solidFill>
                            <a:srgbClr val="000000"/>
                          </a:solidFill>
                          <a:effectLst/>
                          <a:latin typeface="Arial"/>
                          <a:ea typeface="MS Mincho"/>
                          <a:cs typeface="Arial"/>
                        </a:rPr>
                        <a:t> facultative en séries L*, ES, S et STG** (points au-dessus de la moyenne)</a:t>
                      </a:r>
                    </a:p>
                    <a:p>
                      <a:pPr marL="285750" lvl="0" indent="-285750">
                        <a:spcAft>
                          <a:spcPts val="0"/>
                        </a:spcAft>
                        <a:buFont typeface="Wingdings" charset="2"/>
                        <a:buChar char="§"/>
                        <a:tabLst>
                          <a:tab pos="457200" algn="l"/>
                        </a:tabLst>
                      </a:pPr>
                      <a:r>
                        <a:rPr lang="fr-FR" sz="1600" b="0" baseline="0" dirty="0" smtClean="0">
                          <a:solidFill>
                            <a:srgbClr val="000000"/>
                          </a:solidFill>
                          <a:effectLst/>
                          <a:latin typeface="Arial"/>
                          <a:ea typeface="MS Mincho"/>
                          <a:cs typeface="Arial"/>
                        </a:rPr>
                        <a:t>Epreuve orale terminale</a:t>
                      </a:r>
                    </a:p>
                  </a:txBody>
                  <a:tcPr marL="68580" marR="68580" marT="0" marB="0"/>
                </a:tc>
              </a:tr>
              <a:tr h="220960">
                <a:tc>
                  <a:txBody>
                    <a:bodyPr/>
                    <a:lstStyle/>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Niveau attendu</a:t>
                      </a:r>
                      <a:endParaRPr lang="fr-FR" sz="1600" b="0" dirty="0">
                        <a:effectLst/>
                        <a:latin typeface="Times New Roman"/>
                        <a:ea typeface="MS Mincho"/>
                      </a:endParaRPr>
                    </a:p>
                    <a:p>
                      <a:pPr algn="ctr">
                        <a:spcAft>
                          <a:spcPts val="0"/>
                        </a:spcAft>
                      </a:pPr>
                      <a:endParaRPr lang="fr-FR" sz="800" dirty="0">
                        <a:effectLst/>
                        <a:latin typeface="Times New Roman"/>
                        <a:ea typeface="MS Mincho"/>
                      </a:endParaRPr>
                    </a:p>
                  </a:txBody>
                  <a:tcPr marL="68580" marR="68580" marT="0" marB="0">
                    <a:solidFill>
                      <a:schemeClr val="accent6">
                        <a:lumMod val="20000"/>
                        <a:lumOff val="80000"/>
                      </a:schemeClr>
                    </a:solidFill>
                  </a:tcPr>
                </a:tc>
                <a:tc>
                  <a:txBody>
                    <a:bodyPr/>
                    <a:lstStyle/>
                    <a:p>
                      <a:pPr>
                        <a:spcAft>
                          <a:spcPts val="0"/>
                        </a:spcAft>
                      </a:pPr>
                      <a:endParaRPr lang="fr-FR" sz="1500" b="0" dirty="0" smtClean="0">
                        <a:effectLst/>
                        <a:latin typeface="Arial"/>
                        <a:ea typeface="MS Mincho"/>
                      </a:endParaRPr>
                    </a:p>
                    <a:p>
                      <a:pPr>
                        <a:spcAft>
                          <a:spcPts val="0"/>
                        </a:spcAft>
                      </a:pPr>
                      <a:r>
                        <a:rPr lang="fr-FR" sz="1500" b="0" dirty="0" smtClean="0">
                          <a:effectLst/>
                          <a:latin typeface="Arial"/>
                          <a:ea typeface="MS Mincho"/>
                        </a:rPr>
                        <a:t>A 2</a:t>
                      </a:r>
                    </a:p>
                  </a:txBody>
                  <a:tcPr marL="68580" marR="68580" marT="0" marB="0"/>
                </a:tc>
              </a:tr>
              <a:tr h="1732244">
                <a:tc>
                  <a:txBody>
                    <a:bodyPr/>
                    <a:lstStyle/>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Modalités</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u="none" dirty="0" smtClean="0">
                          <a:solidFill>
                            <a:schemeClr val="tx1"/>
                          </a:solidFill>
                          <a:effectLst/>
                          <a:latin typeface="Arial"/>
                          <a:ea typeface="MS Mincho"/>
                        </a:rPr>
                        <a:t>Le candidat présente la liste des notions du programme qu’il a étudiées dans l’année et les documents qui les ont illustrées</a:t>
                      </a:r>
                    </a:p>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u="none" dirty="0" smtClean="0">
                          <a:solidFill>
                            <a:schemeClr val="tx1"/>
                          </a:solidFill>
                          <a:effectLst/>
                          <a:latin typeface="Arial"/>
                          <a:ea typeface="MS Mincho"/>
                        </a:rPr>
                        <a:t>L’ examinateur choisit l’une de ces notions</a:t>
                      </a:r>
                      <a:endParaRPr lang="fr-FR" sz="1500" b="0" dirty="0" smtClean="0">
                        <a:solidFill>
                          <a:schemeClr val="tx1"/>
                        </a:solidFill>
                        <a:effectLst/>
                        <a:latin typeface="Arial"/>
                        <a:ea typeface="MS Mincho"/>
                      </a:endParaRPr>
                    </a:p>
                    <a:p>
                      <a:pPr marL="342900" lvl="0" indent="-342900" algn="just">
                        <a:spcAft>
                          <a:spcPts val="0"/>
                        </a:spcAft>
                        <a:buFont typeface="Wingdings" charset="2"/>
                        <a:buChar char="§"/>
                        <a:tabLst>
                          <a:tab pos="228600" algn="l"/>
                        </a:tabLst>
                      </a:pPr>
                      <a:r>
                        <a:rPr lang="fr-FR" sz="1500" b="0" dirty="0" smtClean="0">
                          <a:solidFill>
                            <a:schemeClr val="tx1"/>
                          </a:solidFill>
                          <a:effectLst/>
                          <a:latin typeface="Arial"/>
                          <a:ea typeface="MS Mincho"/>
                        </a:rPr>
                        <a:t>Temps de préparation </a:t>
                      </a:r>
                      <a:r>
                        <a:rPr lang="fr-FR" sz="1500" b="0" dirty="0" smtClean="0">
                          <a:solidFill>
                            <a:srgbClr val="FF0000"/>
                          </a:solidFill>
                          <a:effectLst/>
                          <a:latin typeface="Arial"/>
                          <a:ea typeface="MS Mincho"/>
                        </a:rPr>
                        <a:t>10 minutes </a:t>
                      </a:r>
                    </a:p>
                    <a:p>
                      <a:pPr marL="342900" marR="0" lvl="0" indent="-342900" algn="just" defTabSz="914400" rtl="0" eaLnBrk="1" fontAlgn="auto" latinLnBrk="0" hangingPunct="1">
                        <a:lnSpc>
                          <a:spcPct val="100000"/>
                        </a:lnSpc>
                        <a:spcBef>
                          <a:spcPts val="0"/>
                        </a:spcBef>
                        <a:spcAft>
                          <a:spcPts val="0"/>
                        </a:spcAft>
                        <a:buClrTx/>
                        <a:buSzTx/>
                        <a:buFont typeface="Wingdings" charset="2"/>
                        <a:buChar char="§"/>
                        <a:tabLst>
                          <a:tab pos="228600" algn="l"/>
                        </a:tabLst>
                        <a:defRPr/>
                      </a:pPr>
                      <a:r>
                        <a:rPr lang="fr-FR" sz="1500" b="0" dirty="0" smtClean="0">
                          <a:solidFill>
                            <a:schemeClr val="tx1"/>
                          </a:solidFill>
                          <a:effectLst/>
                          <a:latin typeface="Arial"/>
                          <a:ea typeface="MS Mincho"/>
                        </a:rPr>
                        <a:t>Passation</a:t>
                      </a:r>
                      <a:r>
                        <a:rPr lang="fr-FR" sz="1500" b="0" baseline="0" dirty="0" smtClean="0">
                          <a:solidFill>
                            <a:schemeClr val="tx1"/>
                          </a:solidFill>
                          <a:effectLst/>
                          <a:latin typeface="Arial"/>
                          <a:ea typeface="MS Mincho"/>
                        </a:rPr>
                        <a:t> </a:t>
                      </a:r>
                      <a:r>
                        <a:rPr lang="fr-FR" sz="1500" b="0" baseline="0" dirty="0" smtClean="0">
                          <a:solidFill>
                            <a:srgbClr val="FF0000"/>
                          </a:solidFill>
                          <a:effectLst/>
                          <a:latin typeface="Arial"/>
                          <a:ea typeface="MS Mincho"/>
                        </a:rPr>
                        <a:t>: </a:t>
                      </a:r>
                      <a:r>
                        <a:rPr lang="fr-FR" sz="1500" b="0" dirty="0" smtClean="0">
                          <a:solidFill>
                            <a:srgbClr val="FF0000"/>
                          </a:solidFill>
                          <a:effectLst/>
                          <a:latin typeface="Arial"/>
                          <a:ea typeface="MS Mincho"/>
                        </a:rPr>
                        <a:t> 20 minutes </a:t>
                      </a:r>
                      <a:endParaRPr lang="fr-FR" sz="1500" b="0" u="none" dirty="0" smtClean="0">
                        <a:solidFill>
                          <a:srgbClr val="FF0000"/>
                        </a:solidFill>
                        <a:effectLst/>
                        <a:latin typeface="Arial"/>
                        <a:ea typeface="MS Mincho"/>
                      </a:endParaRPr>
                    </a:p>
                    <a:p>
                      <a:pPr marL="285750" lvl="0" indent="-285750" algn="just">
                        <a:spcAft>
                          <a:spcPts val="0"/>
                        </a:spcAft>
                        <a:buFont typeface="Wingdings" charset="2"/>
                        <a:buChar char="Ø"/>
                        <a:tabLst>
                          <a:tab pos="228600" algn="l"/>
                        </a:tabLst>
                      </a:pPr>
                      <a:r>
                        <a:rPr lang="fr-FR" sz="1500" b="0" dirty="0" smtClean="0">
                          <a:solidFill>
                            <a:schemeClr val="tx1"/>
                          </a:solidFill>
                          <a:effectLst/>
                          <a:latin typeface="Arial"/>
                          <a:ea typeface="MS Mincho"/>
                        </a:rPr>
                        <a:t>Présentation </a:t>
                      </a:r>
                      <a:r>
                        <a:rPr lang="fr-FR" sz="1500" b="0" dirty="0">
                          <a:solidFill>
                            <a:schemeClr val="tx1"/>
                          </a:solidFill>
                          <a:effectLst/>
                          <a:latin typeface="Arial"/>
                          <a:ea typeface="MS Mincho"/>
                        </a:rPr>
                        <a:t>de cette notion par le </a:t>
                      </a:r>
                      <a:r>
                        <a:rPr lang="fr-FR" sz="1500" b="0" dirty="0" smtClean="0">
                          <a:solidFill>
                            <a:schemeClr val="tx1"/>
                          </a:solidFill>
                          <a:effectLst/>
                          <a:latin typeface="Arial"/>
                          <a:ea typeface="MS Mincho"/>
                        </a:rPr>
                        <a:t>candidat:</a:t>
                      </a:r>
                      <a:r>
                        <a:rPr lang="fr-FR" sz="1500" b="0" baseline="0" dirty="0" smtClean="0">
                          <a:solidFill>
                            <a:schemeClr val="tx1"/>
                          </a:solidFill>
                          <a:effectLst/>
                          <a:latin typeface="Arial"/>
                          <a:ea typeface="MS Mincho"/>
                        </a:rPr>
                        <a:t> </a:t>
                      </a:r>
                      <a:r>
                        <a:rPr lang="fr-FR" sz="1500" b="0" dirty="0" smtClean="0">
                          <a:solidFill>
                            <a:schemeClr val="accent3">
                              <a:lumMod val="75000"/>
                            </a:schemeClr>
                          </a:solidFill>
                          <a:effectLst/>
                          <a:latin typeface="Arial"/>
                          <a:ea typeface="MS Mincho"/>
                        </a:rPr>
                        <a:t>10 minutes</a:t>
                      </a:r>
                      <a:endParaRPr lang="fr-FR" sz="1500" b="0" dirty="0" smtClean="0">
                        <a:solidFill>
                          <a:schemeClr val="accent3">
                            <a:lumMod val="75000"/>
                          </a:schemeClr>
                        </a:solidFill>
                        <a:effectLst/>
                        <a:latin typeface="Times New Roman"/>
                        <a:ea typeface="MS Mincho"/>
                      </a:endParaRPr>
                    </a:p>
                    <a:p>
                      <a:pPr marL="285750" lvl="0" indent="-285750" algn="just">
                        <a:spcAft>
                          <a:spcPts val="0"/>
                        </a:spcAft>
                        <a:buFont typeface="Wingdings" charset="2"/>
                        <a:buChar char="Ø"/>
                        <a:tabLst>
                          <a:tab pos="240030" algn="l"/>
                        </a:tabLst>
                      </a:pPr>
                      <a:r>
                        <a:rPr lang="fr-FR" sz="1500" b="0" dirty="0" smtClean="0">
                          <a:solidFill>
                            <a:schemeClr val="tx1"/>
                          </a:solidFill>
                          <a:effectLst/>
                          <a:latin typeface="Arial"/>
                          <a:ea typeface="MS Mincho"/>
                        </a:rPr>
                        <a:t>Conversation conduite par l'examinateur, prenant appui sur l'exposé du candidat:  </a:t>
                      </a:r>
                      <a:r>
                        <a:rPr lang="fr-FR" sz="1500" b="0" dirty="0" smtClean="0">
                          <a:solidFill>
                            <a:srgbClr val="77933C"/>
                          </a:solidFill>
                          <a:effectLst/>
                          <a:latin typeface="Arial"/>
                          <a:ea typeface="MS Mincho"/>
                        </a:rPr>
                        <a:t>10</a:t>
                      </a:r>
                      <a:r>
                        <a:rPr lang="fr-FR" sz="1500" b="0" baseline="0" dirty="0" smtClean="0">
                          <a:solidFill>
                            <a:srgbClr val="77933C"/>
                          </a:solidFill>
                          <a:effectLst/>
                          <a:latin typeface="Arial"/>
                          <a:ea typeface="MS Mincho"/>
                        </a:rPr>
                        <a:t> minutes</a:t>
                      </a:r>
                      <a:endParaRPr lang="fr-FR" sz="1500" b="0" dirty="0" smtClean="0">
                        <a:solidFill>
                          <a:srgbClr val="77933C"/>
                        </a:solidFill>
                        <a:effectLst/>
                        <a:latin typeface="Arial"/>
                        <a:ea typeface="MS Mincho"/>
                      </a:endParaRPr>
                    </a:p>
                  </a:txBody>
                  <a:tcPr marL="68580" marR="68580" marT="0" marB="0"/>
                </a:tc>
              </a:tr>
              <a:tr h="1693088">
                <a:tc>
                  <a:txBody>
                    <a:bodyPr/>
                    <a:lstStyle/>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endParaRPr lang="fr-FR" sz="1600" b="1" dirty="0" smtClean="0">
                        <a:effectLst/>
                        <a:latin typeface="Arial"/>
                        <a:ea typeface="MS Mincho"/>
                      </a:endParaRPr>
                    </a:p>
                    <a:p>
                      <a:pPr algn="ctr">
                        <a:spcAft>
                          <a:spcPts val="0"/>
                        </a:spcAft>
                      </a:pPr>
                      <a:r>
                        <a:rPr lang="fr-FR" sz="1600" b="1" dirty="0" smtClean="0">
                          <a:effectLst/>
                          <a:latin typeface="Arial"/>
                          <a:ea typeface="MS Mincho"/>
                        </a:rPr>
                        <a:t>Evaluation </a:t>
                      </a:r>
                      <a:endParaRPr lang="fr-FR" sz="1600" dirty="0">
                        <a:effectLst/>
                        <a:latin typeface="Times New Roman"/>
                        <a:ea typeface="MS Mincho"/>
                      </a:endParaRPr>
                    </a:p>
                    <a:p>
                      <a:pPr algn="ctr">
                        <a:spcAft>
                          <a:spcPts val="0"/>
                        </a:spcAft>
                      </a:pPr>
                      <a:r>
                        <a:rPr lang="fr-FR" sz="1600" b="1" dirty="0">
                          <a:effectLst/>
                          <a:latin typeface="Arial"/>
                          <a:ea typeface="MS Mincho"/>
                        </a:rPr>
                        <a:t> </a:t>
                      </a:r>
                      <a:endParaRPr lang="fr-FR" sz="1600" dirty="0">
                        <a:effectLst/>
                        <a:latin typeface="Times New Roman"/>
                        <a:ea typeface="MS Mincho"/>
                      </a:endParaRPr>
                    </a:p>
                  </a:txBody>
                  <a:tcPr marL="68580" marR="68580" marT="0" marB="0">
                    <a:solidFill>
                      <a:schemeClr val="accent6">
                        <a:lumMod val="20000"/>
                        <a:lumOff val="80000"/>
                      </a:schemeClr>
                    </a:solidFill>
                  </a:tcPr>
                </a:tc>
                <a:tc>
                  <a:txBody>
                    <a:bodyPr/>
                    <a:lstStyle/>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L’examinateur </a:t>
                      </a:r>
                      <a:r>
                        <a:rPr lang="fr-FR" sz="1500" dirty="0">
                          <a:solidFill>
                            <a:schemeClr val="tx1"/>
                          </a:solidFill>
                          <a:effectLst/>
                          <a:latin typeface="Arial"/>
                          <a:ea typeface="MS Mincho"/>
                        </a:rPr>
                        <a:t>conduit son évaluation à partir de la </a:t>
                      </a:r>
                      <a:r>
                        <a:rPr lang="fr-FR" sz="1500" dirty="0" smtClean="0">
                          <a:solidFill>
                            <a:schemeClr val="tx1"/>
                          </a:solidFill>
                          <a:effectLst/>
                          <a:latin typeface="Arial"/>
                          <a:ea typeface="MS Mincho"/>
                        </a:rPr>
                        <a:t>« </a:t>
                      </a:r>
                      <a:r>
                        <a:rPr lang="fr-FR" sz="1500" i="1" dirty="0" smtClean="0">
                          <a:solidFill>
                            <a:schemeClr val="tx1"/>
                          </a:solidFill>
                          <a:effectLst/>
                          <a:latin typeface="Arial"/>
                          <a:ea typeface="MS Mincho"/>
                        </a:rPr>
                        <a:t>fiche </a:t>
                      </a:r>
                      <a:r>
                        <a:rPr lang="fr-FR" sz="1500" i="1" dirty="0">
                          <a:solidFill>
                            <a:schemeClr val="tx1"/>
                          </a:solidFill>
                          <a:effectLst/>
                          <a:latin typeface="Arial"/>
                          <a:ea typeface="MS Mincho"/>
                        </a:rPr>
                        <a:t>d'évaluation et de notation </a:t>
                      </a:r>
                      <a:r>
                        <a:rPr lang="fr-FR" sz="1500" i="1" dirty="0" smtClean="0">
                          <a:solidFill>
                            <a:schemeClr val="tx1"/>
                          </a:solidFill>
                          <a:effectLst/>
                          <a:latin typeface="Arial"/>
                          <a:ea typeface="MS Mincho"/>
                        </a:rPr>
                        <a:t>pour l’épreuve de LV3</a:t>
                      </a:r>
                      <a:r>
                        <a:rPr lang="fr-FR" sz="1500" dirty="0" smtClean="0">
                          <a:solidFill>
                            <a:schemeClr val="tx1"/>
                          </a:solidFill>
                          <a:effectLst/>
                          <a:latin typeface="Arial"/>
                          <a:ea typeface="MS Mincho"/>
                        </a:rPr>
                        <a:t>. » </a:t>
                      </a:r>
                      <a:endParaRPr lang="fr-FR" sz="1500" dirty="0">
                        <a:solidFill>
                          <a:schemeClr val="tx1"/>
                        </a:solidFill>
                        <a:effectLst/>
                        <a:latin typeface="Times New Roman"/>
                        <a:ea typeface="MS Mincho"/>
                      </a:endParaRPr>
                    </a:p>
                    <a:p>
                      <a:pPr marL="342900" marR="0" lvl="0" indent="-342900" algn="just" defTabSz="914400" rtl="0" eaLnBrk="1" fontAlgn="auto" latinLnBrk="0" hangingPunct="1">
                        <a:lnSpc>
                          <a:spcPct val="100000"/>
                        </a:lnSpc>
                        <a:spcBef>
                          <a:spcPts val="0"/>
                        </a:spcBef>
                        <a:spcAft>
                          <a:spcPts val="0"/>
                        </a:spcAft>
                        <a:buClrTx/>
                        <a:buSzTx/>
                        <a:buFont typeface="Wingdings"/>
                        <a:buChar char=""/>
                        <a:tabLst>
                          <a:tab pos="228600" algn="l"/>
                        </a:tabLst>
                        <a:defRPr/>
                      </a:pPr>
                      <a:r>
                        <a:rPr lang="fr-FR" sz="1500" dirty="0" smtClean="0">
                          <a:solidFill>
                            <a:schemeClr val="tx1"/>
                          </a:solidFill>
                          <a:effectLst/>
                          <a:latin typeface="Arial"/>
                          <a:ea typeface="MS Mincho"/>
                        </a:rPr>
                        <a:t>Cette fiche a le même statut qu'une copie d'examen</a:t>
                      </a:r>
                    </a:p>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À l'issue de cette évaluation, le professeur formule </a:t>
                      </a:r>
                      <a:r>
                        <a:rPr lang="fr-FR" sz="1500" u="none" dirty="0" smtClean="0">
                          <a:solidFill>
                            <a:schemeClr val="tx1"/>
                          </a:solidFill>
                          <a:effectLst/>
                          <a:latin typeface="Arial"/>
                          <a:ea typeface="MS Mincho"/>
                        </a:rPr>
                        <a:t>une proposition de note et une appréciation</a:t>
                      </a:r>
                      <a:endParaRPr lang="fr-FR" sz="1500" u="none" dirty="0" smtClean="0">
                        <a:solidFill>
                          <a:schemeClr val="tx1"/>
                        </a:solidFill>
                        <a:effectLst/>
                        <a:latin typeface="Times New Roman"/>
                        <a:ea typeface="MS Mincho"/>
                      </a:endParaRPr>
                    </a:p>
                    <a:p>
                      <a:pPr marL="342900" lvl="0" indent="-342900" algn="just">
                        <a:spcAft>
                          <a:spcPts val="0"/>
                        </a:spcAft>
                        <a:buFont typeface="Wingdings"/>
                        <a:buChar char=""/>
                        <a:tabLst>
                          <a:tab pos="228600" algn="l"/>
                        </a:tabLst>
                      </a:pPr>
                      <a:r>
                        <a:rPr lang="fr-FR" sz="1500" dirty="0" smtClean="0">
                          <a:solidFill>
                            <a:schemeClr val="tx1"/>
                          </a:solidFill>
                          <a:effectLst/>
                          <a:latin typeface="Arial"/>
                          <a:ea typeface="MS Mincho"/>
                        </a:rPr>
                        <a:t>Cette proposition de note ainsi que l'appréciation ne sont pas communiquées au candidat</a:t>
                      </a:r>
                      <a:endParaRPr lang="fr-FR" sz="1500" dirty="0" smtClean="0">
                        <a:solidFill>
                          <a:schemeClr val="tx1"/>
                        </a:solidFill>
                        <a:effectLst/>
                        <a:latin typeface="Times New Roman"/>
                        <a:ea typeface="MS Mincho"/>
                      </a:endParaRPr>
                    </a:p>
                  </a:txBody>
                  <a:tcPr marL="68580" marR="68580" marT="0" marB="0"/>
                </a:tc>
              </a:tr>
            </a:tbl>
          </a:graphicData>
        </a:graphic>
      </p:graphicFrame>
      <p:sp>
        <p:nvSpPr>
          <p:cNvPr id="7" name="ZoneTexte 6"/>
          <p:cNvSpPr txBox="1"/>
          <p:nvPr/>
        </p:nvSpPr>
        <p:spPr>
          <a:xfrm>
            <a:off x="107504" y="6048722"/>
            <a:ext cx="9289032" cy="954107"/>
          </a:xfrm>
          <a:prstGeom prst="rect">
            <a:avLst/>
          </a:prstGeom>
          <a:noFill/>
        </p:spPr>
        <p:txBody>
          <a:bodyPr wrap="square" rtlCol="0">
            <a:spAutoFit/>
          </a:bodyPr>
          <a:lstStyle/>
          <a:p>
            <a:r>
              <a:rPr lang="fr-FR" sz="1400" dirty="0" smtClean="0"/>
              <a:t>* </a:t>
            </a:r>
            <a:r>
              <a:rPr lang="fr-FR" sz="1400" b="1" dirty="0" smtClean="0"/>
              <a:t>En série L, </a:t>
            </a:r>
            <a:r>
              <a:rPr lang="fr-FR" sz="1400" b="1" dirty="0"/>
              <a:t>s</a:t>
            </a:r>
            <a:r>
              <a:rPr lang="fr-FR" sz="1400" b="1" dirty="0" smtClean="0"/>
              <a:t>i le candidat a choisi l’enseignement de spécialité LVA, il ne peut prendre la LV3 qu’en   épreuve facultative</a:t>
            </a:r>
          </a:p>
          <a:p>
            <a:r>
              <a:rPr lang="fr-FR" sz="1400" dirty="0" smtClean="0">
                <a:latin typeface="Arial"/>
                <a:cs typeface="Arial"/>
              </a:rPr>
              <a:t>** </a:t>
            </a:r>
            <a:r>
              <a:rPr lang="fr-FR" sz="1400" b="1" dirty="0" smtClean="0">
                <a:latin typeface="Arial"/>
                <a:cs typeface="Arial"/>
              </a:rPr>
              <a:t>Epreuve de LV3 facultative </a:t>
            </a:r>
            <a:r>
              <a:rPr lang="fr-FR" sz="1400" b="1" dirty="0">
                <a:latin typeface="Arial"/>
                <a:cs typeface="Arial"/>
              </a:rPr>
              <a:t>autorisée jusqu’à la session 2013 avant rénovation en </a:t>
            </a:r>
            <a:r>
              <a:rPr lang="fr-FR" sz="1400" b="1" dirty="0" smtClean="0">
                <a:latin typeface="Arial"/>
                <a:cs typeface="Arial"/>
              </a:rPr>
              <a:t>STMG </a:t>
            </a:r>
            <a:r>
              <a:rPr lang="fr-FR" sz="1400" b="1" dirty="0">
                <a:latin typeface="Arial"/>
                <a:cs typeface="Arial"/>
              </a:rPr>
              <a:t> </a:t>
            </a:r>
            <a:r>
              <a:rPr lang="fr-FR" sz="1400" b="1" dirty="0" smtClean="0">
                <a:latin typeface="Arial"/>
                <a:cs typeface="Arial"/>
              </a:rPr>
              <a:t>    </a:t>
            </a:r>
          </a:p>
          <a:p>
            <a:r>
              <a:rPr lang="fr-FR" sz="1400" b="1" dirty="0" smtClean="0">
                <a:latin typeface="Arial"/>
                <a:cs typeface="Arial"/>
              </a:rPr>
              <a:t> A partir de la session 2014, l’épreuve de LV3 facultative est supprimée en série STMG</a:t>
            </a:r>
            <a:endParaRPr lang="fr-FR" sz="1400" b="1" dirty="0">
              <a:latin typeface="Arial"/>
              <a:cs typeface="Arial"/>
            </a:endParaRPr>
          </a:p>
        </p:txBody>
      </p:sp>
    </p:spTree>
    <p:extLst>
      <p:ext uri="{BB962C8B-B14F-4D97-AF65-F5344CB8AC3E}">
        <p14:creationId xmlns:p14="http://schemas.microsoft.com/office/powerpoint/2010/main" val="4595436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04106"/>
            <a:ext cx="8064896" cy="1200328"/>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000000"/>
                </a:solidFill>
                <a:latin typeface="Arial"/>
              </a:rPr>
              <a:t>Combinaison ou fusion des</a:t>
            </a:r>
          </a:p>
          <a:p>
            <a:pPr algn="ctr" fontAlgn="auto">
              <a:spcBef>
                <a:spcPts val="0"/>
              </a:spcBef>
              <a:spcAft>
                <a:spcPts val="0"/>
              </a:spcAft>
              <a:defRPr/>
            </a:pPr>
            <a:r>
              <a:rPr lang="fr-FR" sz="2400" b="1" dirty="0">
                <a:solidFill>
                  <a:srgbClr val="000000"/>
                </a:solidFill>
                <a:latin typeface="Arial"/>
              </a:rPr>
              <a:t>épreuves orales </a:t>
            </a:r>
          </a:p>
          <a:p>
            <a:pPr algn="ctr" fontAlgn="auto">
              <a:spcBef>
                <a:spcPts val="0"/>
              </a:spcBef>
              <a:spcAft>
                <a:spcPts val="0"/>
              </a:spcAft>
              <a:defRPr/>
            </a:pPr>
            <a:r>
              <a:rPr lang="fr-FR" sz="2400" b="1" dirty="0">
                <a:solidFill>
                  <a:srgbClr val="000000"/>
                </a:solidFill>
                <a:latin typeface="Arial"/>
              </a:rPr>
              <a:t>Série L</a:t>
            </a:r>
            <a:endParaRPr lang="fr-FR" sz="2400" b="1" dirty="0">
              <a:solidFill>
                <a:srgbClr val="000000"/>
              </a:solidFill>
              <a:latin typeface="+mn-lt"/>
            </a:endParaRPr>
          </a:p>
        </p:txBody>
      </p:sp>
      <p:sp>
        <p:nvSpPr>
          <p:cNvPr id="3" name="Rectangle 2"/>
          <p:cNvSpPr/>
          <p:nvPr/>
        </p:nvSpPr>
        <p:spPr>
          <a:xfrm>
            <a:off x="684213" y="2376488"/>
            <a:ext cx="2735262" cy="6477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3200" b="1" dirty="0">
                <a:solidFill>
                  <a:schemeClr val="tx1"/>
                </a:solidFill>
              </a:rPr>
              <a:t>LV</a:t>
            </a:r>
          </a:p>
        </p:txBody>
      </p:sp>
      <p:sp>
        <p:nvSpPr>
          <p:cNvPr id="4" name="Rectangle 3"/>
          <p:cNvSpPr/>
          <p:nvPr/>
        </p:nvSpPr>
        <p:spPr>
          <a:xfrm>
            <a:off x="684213" y="3132138"/>
            <a:ext cx="2735262" cy="6477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3200" b="1" dirty="0">
                <a:solidFill>
                  <a:schemeClr val="tx1"/>
                </a:solidFill>
              </a:rPr>
              <a:t>LV/LVA</a:t>
            </a:r>
          </a:p>
        </p:txBody>
      </p:sp>
      <p:sp>
        <p:nvSpPr>
          <p:cNvPr id="6" name="Rectangle 5"/>
          <p:cNvSpPr/>
          <p:nvPr/>
        </p:nvSpPr>
        <p:spPr>
          <a:xfrm>
            <a:off x="684213" y="3887788"/>
            <a:ext cx="2735262" cy="64928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3200" b="1" dirty="0">
                <a:solidFill>
                  <a:schemeClr val="tx1"/>
                </a:solidFill>
              </a:rPr>
              <a:t>LV + LELE</a:t>
            </a:r>
          </a:p>
        </p:txBody>
      </p:sp>
      <p:sp>
        <p:nvSpPr>
          <p:cNvPr id="8" name="Rectangle 7"/>
          <p:cNvSpPr/>
          <p:nvPr/>
        </p:nvSpPr>
        <p:spPr>
          <a:xfrm>
            <a:off x="3708400" y="2376488"/>
            <a:ext cx="935038" cy="6477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solidFill>
                  <a:schemeClr val="tx1"/>
                </a:solidFill>
              </a:rPr>
              <a:t>10 </a:t>
            </a:r>
            <a:r>
              <a:rPr lang="fr-FR" sz="2000" dirty="0">
                <a:solidFill>
                  <a:schemeClr val="tx1"/>
                </a:solidFill>
              </a:rPr>
              <a:t>mn</a:t>
            </a:r>
          </a:p>
        </p:txBody>
      </p:sp>
      <p:sp>
        <p:nvSpPr>
          <p:cNvPr id="9" name="Rectangle 8"/>
          <p:cNvSpPr/>
          <p:nvPr/>
        </p:nvSpPr>
        <p:spPr>
          <a:xfrm>
            <a:off x="3708400" y="3109913"/>
            <a:ext cx="935038" cy="6477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solidFill>
                  <a:schemeClr val="tx1"/>
                </a:solidFill>
              </a:rPr>
              <a:t>10 mn</a:t>
            </a:r>
          </a:p>
        </p:txBody>
      </p:sp>
      <p:sp>
        <p:nvSpPr>
          <p:cNvPr id="10" name="Rectangle 9"/>
          <p:cNvSpPr/>
          <p:nvPr/>
        </p:nvSpPr>
        <p:spPr>
          <a:xfrm>
            <a:off x="3714750" y="3894138"/>
            <a:ext cx="936625"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 mn</a:t>
            </a:r>
          </a:p>
        </p:txBody>
      </p:sp>
      <p:sp>
        <p:nvSpPr>
          <p:cNvPr id="11" name="Rectangle 10"/>
          <p:cNvSpPr/>
          <p:nvPr/>
        </p:nvSpPr>
        <p:spPr>
          <a:xfrm>
            <a:off x="3722688" y="4725988"/>
            <a:ext cx="935037" cy="6477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 mn</a:t>
            </a:r>
          </a:p>
        </p:txBody>
      </p:sp>
      <p:sp>
        <p:nvSpPr>
          <p:cNvPr id="12" name="Rectangle 11"/>
          <p:cNvSpPr/>
          <p:nvPr/>
        </p:nvSpPr>
        <p:spPr>
          <a:xfrm>
            <a:off x="4946650" y="3900488"/>
            <a:ext cx="936625" cy="6492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 mn</a:t>
            </a:r>
          </a:p>
        </p:txBody>
      </p:sp>
      <p:sp>
        <p:nvSpPr>
          <p:cNvPr id="13" name="Rectangle 12"/>
          <p:cNvSpPr/>
          <p:nvPr/>
        </p:nvSpPr>
        <p:spPr>
          <a:xfrm>
            <a:off x="4972050" y="4703763"/>
            <a:ext cx="936625" cy="6477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 mn</a:t>
            </a:r>
          </a:p>
        </p:txBody>
      </p:sp>
      <p:sp>
        <p:nvSpPr>
          <p:cNvPr id="14" name="Rectangle 13"/>
          <p:cNvSpPr/>
          <p:nvPr/>
        </p:nvSpPr>
        <p:spPr>
          <a:xfrm>
            <a:off x="4932040" y="2376314"/>
            <a:ext cx="1641475" cy="6477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20mn</a:t>
            </a:r>
          </a:p>
        </p:txBody>
      </p:sp>
      <p:sp>
        <p:nvSpPr>
          <p:cNvPr id="15" name="Rectangle 14"/>
          <p:cNvSpPr/>
          <p:nvPr/>
        </p:nvSpPr>
        <p:spPr>
          <a:xfrm>
            <a:off x="4932040" y="3096394"/>
            <a:ext cx="2576513" cy="6477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30 mn</a:t>
            </a:r>
          </a:p>
        </p:txBody>
      </p:sp>
      <p:sp>
        <p:nvSpPr>
          <p:cNvPr id="16" name="Rectangle 15"/>
          <p:cNvSpPr/>
          <p:nvPr/>
        </p:nvSpPr>
        <p:spPr>
          <a:xfrm>
            <a:off x="5976938" y="3900488"/>
            <a:ext cx="1690687" cy="6492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20 mn</a:t>
            </a:r>
          </a:p>
        </p:txBody>
      </p:sp>
      <p:sp>
        <p:nvSpPr>
          <p:cNvPr id="17" name="Rectangle 16"/>
          <p:cNvSpPr/>
          <p:nvPr/>
        </p:nvSpPr>
        <p:spPr>
          <a:xfrm>
            <a:off x="8207375" y="3888482"/>
            <a:ext cx="936625" cy="6492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a:t>
            </a:r>
            <a:r>
              <a:rPr lang="fr-FR" dirty="0"/>
              <a:t> </a:t>
            </a:r>
            <a:r>
              <a:rPr lang="fr-FR" sz="2000" dirty="0">
                <a:solidFill>
                  <a:schemeClr val="tx1"/>
                </a:solidFill>
              </a:rPr>
              <a:t>mn</a:t>
            </a:r>
          </a:p>
        </p:txBody>
      </p:sp>
      <p:sp>
        <p:nvSpPr>
          <p:cNvPr id="18" name="Rectangle 17"/>
          <p:cNvSpPr/>
          <p:nvPr/>
        </p:nvSpPr>
        <p:spPr>
          <a:xfrm>
            <a:off x="5988050" y="4703763"/>
            <a:ext cx="1979613" cy="6477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30 mn</a:t>
            </a:r>
          </a:p>
        </p:txBody>
      </p:sp>
      <p:sp>
        <p:nvSpPr>
          <p:cNvPr id="19" name="Rectangle 18"/>
          <p:cNvSpPr/>
          <p:nvPr/>
        </p:nvSpPr>
        <p:spPr>
          <a:xfrm>
            <a:off x="8208963" y="4725988"/>
            <a:ext cx="935037" cy="6477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000" dirty="0">
                <a:solidFill>
                  <a:schemeClr val="tx1"/>
                </a:solidFill>
              </a:rPr>
              <a:t>10 mn</a:t>
            </a:r>
          </a:p>
        </p:txBody>
      </p:sp>
      <p:sp>
        <p:nvSpPr>
          <p:cNvPr id="21" name="Rectangle 20"/>
          <p:cNvSpPr/>
          <p:nvPr/>
        </p:nvSpPr>
        <p:spPr>
          <a:xfrm>
            <a:off x="684213" y="4725988"/>
            <a:ext cx="2738437" cy="67468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3200" b="1" dirty="0">
                <a:solidFill>
                  <a:schemeClr val="tx1"/>
                </a:solidFill>
              </a:rPr>
              <a:t>LV/LVA</a:t>
            </a:r>
            <a:r>
              <a:rPr lang="fr-FR" sz="3200" b="1" dirty="0"/>
              <a:t> </a:t>
            </a:r>
            <a:r>
              <a:rPr lang="fr-FR" sz="3200" b="1" dirty="0">
                <a:solidFill>
                  <a:schemeClr val="tx1"/>
                </a:solidFill>
              </a:rPr>
              <a:t>+</a:t>
            </a:r>
            <a:r>
              <a:rPr lang="fr-FR" sz="3200" b="1" dirty="0"/>
              <a:t> </a:t>
            </a:r>
            <a:r>
              <a:rPr lang="fr-FR" sz="3200" b="1" dirty="0">
                <a:solidFill>
                  <a:schemeClr val="tx1"/>
                </a:solidFill>
              </a:rPr>
              <a:t>LELE</a:t>
            </a:r>
          </a:p>
        </p:txBody>
      </p:sp>
      <p:sp>
        <p:nvSpPr>
          <p:cNvPr id="85012" name="ZoneTexte 22"/>
          <p:cNvSpPr txBox="1">
            <a:spLocks noChangeArrowheads="1"/>
          </p:cNvSpPr>
          <p:nvPr/>
        </p:nvSpPr>
        <p:spPr bwMode="auto">
          <a:xfrm>
            <a:off x="4651375" y="4040188"/>
            <a:ext cx="288925" cy="369887"/>
          </a:xfrm>
          <a:prstGeom prst="rect">
            <a:avLst/>
          </a:prstGeom>
          <a:noFill/>
          <a:ln w="9525">
            <a:noFill/>
            <a:miter lim="800000"/>
            <a:headEnd/>
            <a:tailEnd/>
          </a:ln>
        </p:spPr>
        <p:txBody>
          <a:bodyPr>
            <a:spAutoFit/>
          </a:bodyPr>
          <a:lstStyle/>
          <a:p>
            <a:r>
              <a:rPr lang="fr-FR">
                <a:latin typeface="Calibri" pitchFamily="34" charset="0"/>
              </a:rPr>
              <a:t>+</a:t>
            </a:r>
          </a:p>
        </p:txBody>
      </p:sp>
      <p:sp>
        <p:nvSpPr>
          <p:cNvPr id="85013" name="ZoneTexte 23"/>
          <p:cNvSpPr txBox="1">
            <a:spLocks noChangeArrowheads="1"/>
          </p:cNvSpPr>
          <p:nvPr/>
        </p:nvSpPr>
        <p:spPr bwMode="auto">
          <a:xfrm>
            <a:off x="4643438" y="4865688"/>
            <a:ext cx="288925" cy="369887"/>
          </a:xfrm>
          <a:prstGeom prst="rect">
            <a:avLst/>
          </a:prstGeom>
          <a:noFill/>
          <a:ln w="9525">
            <a:noFill/>
            <a:miter lim="800000"/>
            <a:headEnd/>
            <a:tailEnd/>
          </a:ln>
        </p:spPr>
        <p:txBody>
          <a:bodyPr>
            <a:spAutoFit/>
          </a:bodyPr>
          <a:lstStyle/>
          <a:p>
            <a:r>
              <a:rPr lang="fr-FR">
                <a:latin typeface="Calibri" pitchFamily="34" charset="0"/>
              </a:rPr>
              <a:t>+</a:t>
            </a:r>
          </a:p>
        </p:txBody>
      </p:sp>
      <p:sp>
        <p:nvSpPr>
          <p:cNvPr id="85014" name="ZoneTexte 25"/>
          <p:cNvSpPr txBox="1">
            <a:spLocks noChangeArrowheads="1"/>
          </p:cNvSpPr>
          <p:nvPr/>
        </p:nvSpPr>
        <p:spPr bwMode="auto">
          <a:xfrm>
            <a:off x="7667625" y="4040188"/>
            <a:ext cx="288925" cy="369887"/>
          </a:xfrm>
          <a:prstGeom prst="rect">
            <a:avLst/>
          </a:prstGeom>
          <a:noFill/>
          <a:ln w="9525">
            <a:noFill/>
            <a:miter lim="800000"/>
            <a:headEnd/>
            <a:tailEnd/>
          </a:ln>
        </p:spPr>
        <p:txBody>
          <a:bodyPr>
            <a:spAutoFit/>
          </a:bodyPr>
          <a:lstStyle/>
          <a:p>
            <a:r>
              <a:rPr lang="fr-FR">
                <a:latin typeface="Calibri" pitchFamily="34" charset="0"/>
              </a:rPr>
              <a:t>+</a:t>
            </a:r>
          </a:p>
        </p:txBody>
      </p:sp>
      <p:sp>
        <p:nvSpPr>
          <p:cNvPr id="85015" name="ZoneTexte 26"/>
          <p:cNvSpPr txBox="1">
            <a:spLocks noChangeArrowheads="1"/>
          </p:cNvSpPr>
          <p:nvPr/>
        </p:nvSpPr>
        <p:spPr bwMode="auto">
          <a:xfrm>
            <a:off x="7956550" y="4846638"/>
            <a:ext cx="288925" cy="369887"/>
          </a:xfrm>
          <a:prstGeom prst="rect">
            <a:avLst/>
          </a:prstGeom>
          <a:noFill/>
          <a:ln w="9525">
            <a:noFill/>
            <a:miter lim="800000"/>
            <a:headEnd/>
            <a:tailEnd/>
          </a:ln>
        </p:spPr>
        <p:txBody>
          <a:bodyPr>
            <a:spAutoFit/>
          </a:bodyPr>
          <a:lstStyle/>
          <a:p>
            <a:r>
              <a:rPr lang="fr-FR">
                <a:latin typeface="Calibri" pitchFamily="34" charset="0"/>
              </a:rPr>
              <a:t>+</a:t>
            </a:r>
          </a:p>
        </p:txBody>
      </p:sp>
      <p:sp>
        <p:nvSpPr>
          <p:cNvPr id="28" name="Rectangle 27"/>
          <p:cNvSpPr/>
          <p:nvPr/>
        </p:nvSpPr>
        <p:spPr>
          <a:xfrm>
            <a:off x="3722688" y="5688013"/>
            <a:ext cx="2185987" cy="43338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1600" dirty="0">
                <a:solidFill>
                  <a:schemeClr val="tx1"/>
                </a:solidFill>
              </a:rPr>
              <a:t>Temps de préparation</a:t>
            </a:r>
          </a:p>
        </p:txBody>
      </p:sp>
      <p:sp>
        <p:nvSpPr>
          <p:cNvPr id="29" name="Rectangle 28"/>
          <p:cNvSpPr/>
          <p:nvPr/>
        </p:nvSpPr>
        <p:spPr>
          <a:xfrm>
            <a:off x="6237288" y="5689600"/>
            <a:ext cx="2187575" cy="4318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solidFill>
                  <a:schemeClr val="tx1"/>
                </a:solidFill>
              </a:rPr>
              <a:t>Temps de d’épreuve</a:t>
            </a:r>
          </a:p>
        </p:txBody>
      </p:sp>
      <p:sp>
        <p:nvSpPr>
          <p:cNvPr id="85018" name="Espace réservé du numéro de diapositive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FAD53A-4766-4ECC-B270-214C2DCC6A81}" type="slidenum">
              <a:rPr lang="fr-FR" smtClean="0">
                <a:solidFill>
                  <a:srgbClr val="898989"/>
                </a:solidFill>
              </a:rPr>
              <a:pPr fontAlgn="base">
                <a:spcBef>
                  <a:spcPct val="0"/>
                </a:spcBef>
                <a:spcAft>
                  <a:spcPct val="0"/>
                </a:spcAft>
              </a:pPr>
              <a:t>19</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rtlCol="0">
            <a:normAutofit fontScale="77500" lnSpcReduction="20000"/>
          </a:bodyPr>
          <a:lstStyle/>
          <a:p>
            <a:pPr marL="0" indent="0" fontAlgn="auto">
              <a:lnSpc>
                <a:spcPct val="90000"/>
              </a:lnSpc>
              <a:spcAft>
                <a:spcPts val="0"/>
              </a:spcAft>
              <a:buFont typeface="Arial"/>
              <a:buNone/>
              <a:defRPr/>
            </a:pPr>
            <a:r>
              <a:rPr lang="fr-FR" sz="2100" b="1" dirty="0" smtClean="0">
                <a:solidFill>
                  <a:prstClr val="black"/>
                </a:solidFill>
                <a:latin typeface="Arial"/>
                <a:cs typeface="Arial"/>
              </a:rPr>
              <a:t>Les programmes</a:t>
            </a:r>
            <a:r>
              <a:rPr lang="en-US" sz="2100" b="1" dirty="0" smtClean="0">
                <a:solidFill>
                  <a:prstClr val="black"/>
                </a:solidFill>
                <a:latin typeface="Arial"/>
                <a:cs typeface="Arial"/>
              </a:rPr>
              <a:t>:</a:t>
            </a:r>
            <a:endParaRPr lang="en-US" sz="2100" b="1" dirty="0">
              <a:solidFill>
                <a:prstClr val="black"/>
              </a:solidFill>
              <a:latin typeface="Arial"/>
              <a:cs typeface="Arial"/>
            </a:endParaRPr>
          </a:p>
          <a:p>
            <a:pPr marL="0" indent="0" fontAlgn="auto">
              <a:lnSpc>
                <a:spcPct val="90000"/>
              </a:lnSpc>
              <a:spcAft>
                <a:spcPts val="0"/>
              </a:spcAft>
              <a:buFont typeface="Arial"/>
              <a:buNone/>
              <a:defRPr/>
            </a:pPr>
            <a:endParaRPr lang="en-US" sz="2800" b="1" dirty="0">
              <a:effectLst>
                <a:outerShdw blurRad="38100" dist="38100" dir="2700000" algn="tl">
                  <a:srgbClr val="000000">
                    <a:alpha val="43137"/>
                  </a:srgbClr>
                </a:outerShdw>
              </a:effectLst>
              <a:latin typeface="Arial" pitchFamily="34" charset="0"/>
              <a:cs typeface="Arial" pitchFamily="34" charset="0"/>
              <a:hlinkClick r:id="rId3"/>
            </a:endParaRPr>
          </a:p>
          <a:p>
            <a:pPr marL="0" indent="0" fontAlgn="auto">
              <a:lnSpc>
                <a:spcPct val="90000"/>
              </a:lnSpc>
              <a:spcAft>
                <a:spcPts val="0"/>
              </a:spcAft>
              <a:buFont typeface="Arial"/>
              <a:buNone/>
              <a:defRPr/>
            </a:pPr>
            <a:r>
              <a:rPr lang="en-US" sz="1900" b="1" dirty="0" smtClean="0">
                <a:latin typeface="Arial"/>
                <a:cs typeface="Arial"/>
                <a:hlinkClick r:id="rId3"/>
              </a:rPr>
              <a:t>BO </a:t>
            </a:r>
            <a:r>
              <a:rPr lang="en-US" sz="1900" b="1" dirty="0">
                <a:latin typeface="Arial"/>
                <a:cs typeface="Arial"/>
                <a:hlinkClick r:id="rId3"/>
              </a:rPr>
              <a:t>spécial n° 9 du 30 septembre 2010 </a:t>
            </a:r>
            <a:r>
              <a:rPr lang="en-US" sz="1900" b="1" dirty="0">
                <a:effectLst>
                  <a:outerShdw blurRad="38100" dist="38100" dir="2700000" algn="tl">
                    <a:srgbClr val="000000">
                      <a:alpha val="43137"/>
                    </a:srgbClr>
                  </a:outerShdw>
                </a:effectLst>
                <a:latin typeface="Arial" pitchFamily="34" charset="0"/>
                <a:cs typeface="Arial" pitchFamily="34" charset="0"/>
              </a:rPr>
              <a:t>: </a:t>
            </a:r>
          </a:p>
          <a:p>
            <a:pPr marL="0" indent="0" algn="just" fontAlgn="auto">
              <a:lnSpc>
                <a:spcPct val="90000"/>
              </a:lnSpc>
              <a:spcAft>
                <a:spcPts val="0"/>
              </a:spcAft>
              <a:buFont typeface="Arial"/>
              <a:buNone/>
              <a:defRPr/>
            </a:pPr>
            <a:r>
              <a:rPr lang="fr-FR" sz="1900" dirty="0">
                <a:latin typeface="Arial" pitchFamily="34" charset="0"/>
                <a:cs typeface="Arial" pitchFamily="34" charset="0"/>
                <a:sym typeface="Arial Italic" pitchFamily="-4" charset="0"/>
              </a:rPr>
              <a:t>Programme d'enseignement de langues vivantes du cycle terminal pour les séries générales et technologiques</a:t>
            </a:r>
            <a:r>
              <a:rPr lang="fr-FR" sz="1900" dirty="0">
                <a:latin typeface="Arial" pitchFamily="34" charset="0"/>
                <a:cs typeface="Arial" pitchFamily="34" charset="0"/>
              </a:rPr>
              <a:t> </a:t>
            </a:r>
          </a:p>
          <a:p>
            <a:pPr marL="0" indent="0" algn="just" fontAlgn="auto">
              <a:lnSpc>
                <a:spcPct val="90000"/>
              </a:lnSpc>
              <a:spcAft>
                <a:spcPts val="0"/>
              </a:spcAft>
              <a:buFont typeface="Arial"/>
              <a:buNone/>
              <a:defRPr/>
            </a:pPr>
            <a:r>
              <a:rPr lang="fr-FR" sz="1900" dirty="0" smtClean="0">
                <a:latin typeface="Arial" pitchFamily="34" charset="0"/>
                <a:cs typeface="Arial" pitchFamily="34" charset="0"/>
                <a:sym typeface="Arial Italic" pitchFamily="-4" charset="0"/>
              </a:rPr>
              <a:t>Programme </a:t>
            </a:r>
            <a:r>
              <a:rPr lang="fr-FR" sz="1900" dirty="0">
                <a:latin typeface="Arial" pitchFamily="34" charset="0"/>
                <a:cs typeface="Arial" pitchFamily="34" charset="0"/>
                <a:sym typeface="Arial Italic" pitchFamily="-4" charset="0"/>
              </a:rPr>
              <a:t>d'enseignement spécifique de littérature étrangère en langue étrangère au cycle terminal de la série littéraire </a:t>
            </a:r>
          </a:p>
          <a:p>
            <a:pPr marL="0" indent="0" algn="just" fontAlgn="auto">
              <a:lnSpc>
                <a:spcPct val="90000"/>
              </a:lnSpc>
              <a:spcAft>
                <a:spcPts val="0"/>
              </a:spcAft>
              <a:buFont typeface="Arial"/>
              <a:buNone/>
              <a:defRPr/>
            </a:pPr>
            <a:endParaRPr lang="fr-FR" sz="1900" dirty="0">
              <a:solidFill>
                <a:srgbClr val="0000FF"/>
              </a:solidFill>
              <a:latin typeface="Arial" pitchFamily="34" charset="0"/>
              <a:cs typeface="Arial" pitchFamily="34" charset="0"/>
              <a:sym typeface="Arial Italic" pitchFamily="-4" charset="0"/>
            </a:endParaRPr>
          </a:p>
          <a:p>
            <a:pPr marL="0" indent="0" algn="just" fontAlgn="auto">
              <a:lnSpc>
                <a:spcPct val="90000"/>
              </a:lnSpc>
              <a:spcAft>
                <a:spcPts val="0"/>
              </a:spcAft>
              <a:buFont typeface="Arial"/>
              <a:buNone/>
              <a:defRPr/>
            </a:pPr>
            <a:r>
              <a:rPr lang="fr-FR" sz="1900" b="1" u="sng" dirty="0">
                <a:solidFill>
                  <a:srgbClr val="0000FF"/>
                </a:solidFill>
                <a:effectLst>
                  <a:outerShdw blurRad="38100" dist="38100" dir="2700000" algn="tl">
                    <a:srgbClr val="000000">
                      <a:alpha val="43137"/>
                    </a:srgbClr>
                  </a:outerShdw>
                </a:effectLst>
                <a:latin typeface="Arial"/>
                <a:ea typeface="Cambria Math"/>
                <a:cs typeface="Arial"/>
                <a:sym typeface="Arial Italic" pitchFamily="-4" charset="0"/>
              </a:rPr>
              <a:t> </a:t>
            </a:r>
            <a:r>
              <a:rPr lang="fr-FR" sz="1900" b="1" u="sng" dirty="0">
                <a:solidFill>
                  <a:srgbClr val="0000FF"/>
                </a:solidFill>
                <a:latin typeface="Arial"/>
                <a:cs typeface="Arial"/>
                <a:sym typeface="Arial Italic" pitchFamily="-4" charset="0"/>
              </a:rPr>
              <a:t>BO spécial n°3 du 17 mars 2011: </a:t>
            </a:r>
          </a:p>
          <a:p>
            <a:pPr marL="0" indent="0" algn="just" fontAlgn="auto">
              <a:lnSpc>
                <a:spcPct val="90000"/>
              </a:lnSpc>
              <a:spcAft>
                <a:spcPts val="0"/>
              </a:spcAft>
              <a:buFont typeface="Arial"/>
              <a:buNone/>
              <a:defRPr/>
            </a:pPr>
            <a:r>
              <a:rPr lang="fr-FR" sz="1900" dirty="0">
                <a:latin typeface="Arial" pitchFamily="34" charset="0"/>
                <a:cs typeface="Arial" pitchFamily="34" charset="0"/>
                <a:sym typeface="Arial Italic" pitchFamily="-4" charset="0"/>
              </a:rPr>
              <a:t>Langues vivantes 1 et 2 du cycle terminal des séries STI2D, STL et STD2A</a:t>
            </a:r>
          </a:p>
          <a:p>
            <a:pPr marL="0" indent="0" algn="just" fontAlgn="auto">
              <a:lnSpc>
                <a:spcPct val="90000"/>
              </a:lnSpc>
              <a:spcAft>
                <a:spcPts val="0"/>
              </a:spcAft>
              <a:buFont typeface="Arial"/>
              <a:buNone/>
              <a:defRPr/>
            </a:pPr>
            <a:endParaRPr lang="fr-FR" sz="1900" dirty="0">
              <a:latin typeface="Arial" pitchFamily="34" charset="0"/>
              <a:cs typeface="Arial" pitchFamily="34" charset="0"/>
              <a:sym typeface="Arial Italic" pitchFamily="-4" charset="0"/>
            </a:endParaRPr>
          </a:p>
          <a:p>
            <a:pPr marL="0" indent="0" algn="just" fontAlgn="auto">
              <a:lnSpc>
                <a:spcPct val="90000"/>
              </a:lnSpc>
              <a:spcAft>
                <a:spcPts val="0"/>
              </a:spcAft>
              <a:buFont typeface="Arial"/>
              <a:buNone/>
              <a:defRPr/>
            </a:pPr>
            <a:r>
              <a:rPr lang="en-US" sz="2100" b="1" dirty="0">
                <a:latin typeface="Arial"/>
                <a:cs typeface="Arial"/>
              </a:rPr>
              <a:t>Les </a:t>
            </a:r>
            <a:r>
              <a:rPr lang="fr-FR" sz="2100" b="1" dirty="0" smtClean="0">
                <a:latin typeface="Arial"/>
                <a:cs typeface="Arial"/>
              </a:rPr>
              <a:t>épreuves</a:t>
            </a:r>
            <a:r>
              <a:rPr lang="en-US" sz="2100" b="1" dirty="0" smtClean="0">
                <a:latin typeface="Arial"/>
                <a:cs typeface="Arial"/>
              </a:rPr>
              <a:t>:</a:t>
            </a:r>
            <a:endParaRPr lang="en-US" sz="2100" b="1" dirty="0">
              <a:latin typeface="Arial"/>
              <a:cs typeface="Arial"/>
            </a:endParaRPr>
          </a:p>
          <a:p>
            <a:pPr algn="just" fontAlgn="auto">
              <a:lnSpc>
                <a:spcPct val="90000"/>
              </a:lnSpc>
              <a:spcAft>
                <a:spcPts val="0"/>
              </a:spcAft>
              <a:buFontTx/>
              <a:buChar char="-"/>
              <a:defRPr/>
            </a:pPr>
            <a:endParaRPr lang="en-US" sz="1900" b="1" dirty="0">
              <a:latin typeface="Arial" pitchFamily="34" charset="0"/>
              <a:cs typeface="Arial" pitchFamily="34" charset="0"/>
            </a:endParaRPr>
          </a:p>
          <a:p>
            <a:pPr marL="0" indent="0" algn="just" fontAlgn="auto">
              <a:lnSpc>
                <a:spcPct val="90000"/>
              </a:lnSpc>
              <a:spcAft>
                <a:spcPts val="0"/>
              </a:spcAft>
              <a:buFont typeface="Arial"/>
              <a:buNone/>
              <a:defRPr/>
            </a:pPr>
            <a:r>
              <a:rPr lang="en-US" sz="1900" b="1" u="sng" dirty="0">
                <a:latin typeface="Arial"/>
                <a:cs typeface="Arial"/>
                <a:hlinkClick r:id="rId4"/>
              </a:rPr>
              <a:t>BO n°43 du 24 novembre 2011 </a:t>
            </a:r>
            <a:r>
              <a:rPr lang="en-US" sz="1900" b="1" dirty="0">
                <a:latin typeface="Arial" pitchFamily="34" charset="0"/>
                <a:cs typeface="Arial" pitchFamily="34" charset="0"/>
              </a:rPr>
              <a:t>: </a:t>
            </a:r>
          </a:p>
          <a:p>
            <a:pPr marL="0" indent="0" algn="just" fontAlgn="auto">
              <a:lnSpc>
                <a:spcPct val="90000"/>
              </a:lnSpc>
              <a:spcAft>
                <a:spcPts val="0"/>
              </a:spcAft>
              <a:buFont typeface="Arial"/>
              <a:buNone/>
              <a:defRPr/>
            </a:pPr>
            <a:r>
              <a:rPr lang="fr-FR" sz="1900" dirty="0">
                <a:latin typeface="Arial" pitchFamily="34" charset="0"/>
                <a:cs typeface="Arial" pitchFamily="34" charset="0"/>
                <a:sym typeface="Arial Italic" pitchFamily="-4" charset="0"/>
              </a:rPr>
              <a:t>Épreuves de langues vivantes applicables aux baccalauréats général et  technologique (hors TMD, STAV et hôtellerie), de langue vivante  approfondie et de littérature étrangère en langue étrangère en série L applicable à compter de la session 2013,</a:t>
            </a:r>
            <a:r>
              <a:rPr lang="fr-FR" sz="1900" dirty="0">
                <a:latin typeface="Arial" pitchFamily="34" charset="0"/>
                <a:cs typeface="Arial" pitchFamily="34" charset="0"/>
              </a:rPr>
              <a:t> </a:t>
            </a:r>
            <a:r>
              <a:rPr lang="fr-FR" sz="1900" b="1" dirty="0">
                <a:latin typeface="Arial" pitchFamily="34" charset="0"/>
                <a:cs typeface="Arial" pitchFamily="34" charset="0"/>
                <a:sym typeface="Arial Bold" pitchFamily="-4" charset="0"/>
              </a:rPr>
              <a:t>épreuves du premier groupe</a:t>
            </a:r>
          </a:p>
          <a:p>
            <a:pPr algn="just" fontAlgn="auto">
              <a:lnSpc>
                <a:spcPct val="90000"/>
              </a:lnSpc>
              <a:spcAft>
                <a:spcPts val="0"/>
              </a:spcAft>
              <a:buFont typeface="Wingdings" pitchFamily="-4" charset="2"/>
              <a:buChar char="Ø"/>
              <a:defRPr/>
            </a:pPr>
            <a:endParaRPr lang="en-US" sz="1900" b="1" dirty="0">
              <a:latin typeface="Arial" pitchFamily="34" charset="0"/>
              <a:cs typeface="Arial" pitchFamily="34" charset="0"/>
            </a:endParaRPr>
          </a:p>
          <a:p>
            <a:pPr marL="0" indent="0" algn="just" fontAlgn="auto">
              <a:lnSpc>
                <a:spcPct val="90000"/>
              </a:lnSpc>
              <a:spcAft>
                <a:spcPts val="0"/>
              </a:spcAft>
              <a:buFont typeface="Arial"/>
              <a:buNone/>
              <a:defRPr/>
            </a:pPr>
            <a:r>
              <a:rPr lang="en-US" sz="1900" b="1" u="sng" dirty="0">
                <a:latin typeface="Arial" pitchFamily="34" charset="0"/>
                <a:cs typeface="Arial" pitchFamily="34" charset="0"/>
                <a:hlinkClick r:id="rId5"/>
              </a:rPr>
              <a:t>BO n° 9 du 1er mars 2012</a:t>
            </a:r>
            <a:r>
              <a:rPr lang="en-US" sz="1900" b="1" dirty="0">
                <a:latin typeface="Arial" pitchFamily="34" charset="0"/>
                <a:cs typeface="Arial" pitchFamily="34" charset="0"/>
                <a:hlinkClick r:id="rId5"/>
              </a:rPr>
              <a:t> </a:t>
            </a:r>
            <a:r>
              <a:rPr lang="en-US" sz="1900" b="1" dirty="0">
                <a:latin typeface="Arial" pitchFamily="34" charset="0"/>
                <a:cs typeface="Arial" pitchFamily="34" charset="0"/>
              </a:rPr>
              <a:t>: </a:t>
            </a:r>
          </a:p>
          <a:p>
            <a:pPr marL="0" indent="0" algn="just" fontAlgn="auto">
              <a:lnSpc>
                <a:spcPct val="90000"/>
              </a:lnSpc>
              <a:spcAft>
                <a:spcPts val="0"/>
              </a:spcAft>
              <a:buFont typeface="Arial"/>
              <a:buNone/>
              <a:defRPr/>
            </a:pPr>
            <a:r>
              <a:rPr lang="fr-FR" sz="1900" dirty="0">
                <a:latin typeface="Arial" pitchFamily="34" charset="0"/>
                <a:cs typeface="Arial" pitchFamily="34" charset="0"/>
              </a:rPr>
              <a:t>Définition des épreuves de langues vivantes, de langue </a:t>
            </a:r>
            <a:r>
              <a:rPr lang="fr-FR" sz="1900" dirty="0" smtClean="0">
                <a:latin typeface="Arial" pitchFamily="34" charset="0"/>
                <a:cs typeface="Arial" pitchFamily="34" charset="0"/>
              </a:rPr>
              <a:t>vivante </a:t>
            </a:r>
            <a:r>
              <a:rPr lang="fr-FR" sz="1900" dirty="0">
                <a:latin typeface="Arial" pitchFamily="34" charset="0"/>
                <a:cs typeface="Arial" pitchFamily="34" charset="0"/>
              </a:rPr>
              <a:t>approfondie et de littérature étrangère en langue étrangère en série L, applicable à compter de la session 2013 : rectificatif et complément, </a:t>
            </a:r>
            <a:r>
              <a:rPr lang="fr-FR" sz="1900" b="1" dirty="0">
                <a:latin typeface="Arial" pitchFamily="34" charset="0"/>
                <a:cs typeface="Arial" pitchFamily="34" charset="0"/>
                <a:sym typeface="Arial Bold" pitchFamily="-4" charset="0"/>
              </a:rPr>
              <a:t>épreuves du second groupe</a:t>
            </a:r>
            <a:r>
              <a:rPr lang="fr-FR" sz="1900" b="1" dirty="0">
                <a:latin typeface="Arial" pitchFamily="34" charset="0"/>
                <a:cs typeface="Arial" pitchFamily="34" charset="0"/>
              </a:rPr>
              <a:t> </a:t>
            </a:r>
          </a:p>
          <a:p>
            <a:pPr marL="0" indent="0" fontAlgn="auto">
              <a:spcAft>
                <a:spcPts val="0"/>
              </a:spcAft>
              <a:buFont typeface="Arial"/>
              <a:buNone/>
              <a:defRPr/>
            </a:pPr>
            <a:endParaRPr lang="fr-FR" sz="1900" dirty="0"/>
          </a:p>
        </p:txBody>
      </p:sp>
      <p:sp>
        <p:nvSpPr>
          <p:cNvPr id="4" name="Espace réservé du numéro de diapositive 3"/>
          <p:cNvSpPr>
            <a:spLocks noGrp="1"/>
          </p:cNvSpPr>
          <p:nvPr>
            <p:ph type="sldNum" sz="quarter" idx="12"/>
          </p:nvPr>
        </p:nvSpPr>
        <p:spPr/>
        <p:txBody>
          <a:bodyPr/>
          <a:lstStyle/>
          <a:p>
            <a:pPr>
              <a:defRPr/>
            </a:pPr>
            <a:fld id="{E63D1047-B230-41DD-8270-EF7EFE4B8CA8}" type="slidenum">
              <a:rPr lang="fr-BE"/>
              <a:pPr>
                <a:defRPr/>
              </a:pPr>
              <a:t>2</a:t>
            </a:fld>
            <a:endParaRPr lang="fr-BE"/>
          </a:p>
        </p:txBody>
      </p:sp>
      <p:sp>
        <p:nvSpPr>
          <p:cNvPr id="5" name="Rectangle 1"/>
          <p:cNvSpPr>
            <a:spLocks noGrp="1" noChangeArrowheads="1"/>
          </p:cNvSpPr>
          <p:nvPr>
            <p:ph type="title"/>
          </p:nvPr>
        </p:nvSpPr>
        <p:spPr>
          <a:xfrm>
            <a:off x="457200" y="288370"/>
            <a:ext cx="8229600" cy="1200150"/>
          </a:xfr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spAutoFit/>
          </a:bodyPr>
          <a:lstStyle/>
          <a:p>
            <a:pPr fontAlgn="auto">
              <a:spcAft>
                <a:spcPts val="0"/>
              </a:spcAft>
              <a:defRPr/>
            </a:pPr>
            <a:endParaRPr lang="fr-FR" sz="2400" b="1" dirty="0" smtClean="0"/>
          </a:p>
          <a:p>
            <a:pPr fontAlgn="auto">
              <a:spcAft>
                <a:spcPts val="0"/>
              </a:spcAft>
              <a:defRPr/>
            </a:pPr>
            <a:r>
              <a:rPr lang="fr-FR" sz="3200" b="1" dirty="0">
                <a:latin typeface="Arial"/>
                <a:cs typeface="Arial"/>
              </a:rPr>
              <a:t>Textes de r</a:t>
            </a:r>
            <a:r>
              <a:rPr lang="fr-FR" sz="3200" b="1" dirty="0" smtClean="0">
                <a:latin typeface="Arial"/>
                <a:cs typeface="Arial"/>
              </a:rPr>
              <a:t>éférence</a:t>
            </a:r>
            <a:endParaRPr lang="fr-FR" sz="3200" dirty="0">
              <a:latin typeface="Arial"/>
              <a:cs typeface="Arial"/>
            </a:endParaRPr>
          </a:p>
          <a:p>
            <a:pPr fontAlgn="auto">
              <a:spcAft>
                <a:spcPts val="0"/>
              </a:spcAft>
              <a:defRPr/>
            </a:pPr>
            <a:endParaRPr lang="fr-FR" sz="24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D9B626-6E3B-45DE-9915-EAF9D9FCE46D}" type="slidenum">
              <a:rPr lang="fr-FR" smtClean="0">
                <a:solidFill>
                  <a:srgbClr val="898989"/>
                </a:solidFill>
              </a:rPr>
              <a:pPr fontAlgn="base">
                <a:spcBef>
                  <a:spcPct val="0"/>
                </a:spcBef>
                <a:spcAft>
                  <a:spcPct val="0"/>
                </a:spcAft>
              </a:pPr>
              <a:t>20</a:t>
            </a:fld>
            <a:endParaRPr lang="fr-FR" smtClean="0">
              <a:solidFill>
                <a:srgbClr val="898989"/>
              </a:solidFill>
            </a:endParaRPr>
          </a:p>
        </p:txBody>
      </p:sp>
      <p:sp>
        <p:nvSpPr>
          <p:cNvPr id="4" name="Rectangle 3"/>
          <p:cNvSpPr/>
          <p:nvPr/>
        </p:nvSpPr>
        <p:spPr>
          <a:xfrm>
            <a:off x="251520" y="288109"/>
            <a:ext cx="8712968" cy="461665"/>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330066"/>
                </a:solidFill>
                <a:latin typeface="Arial"/>
              </a:rPr>
              <a:t>Déroulement des épreuves combinées - Série L</a:t>
            </a:r>
            <a:endParaRPr lang="fr-FR" sz="2400" dirty="0">
              <a:latin typeface="+mn-lt"/>
            </a:endParaRPr>
          </a:p>
        </p:txBody>
      </p:sp>
      <p:graphicFrame>
        <p:nvGraphicFramePr>
          <p:cNvPr id="11" name="Tableau 10"/>
          <p:cNvGraphicFramePr>
            <a:graphicFrameLocks noGrp="1"/>
          </p:cNvGraphicFramePr>
          <p:nvPr/>
        </p:nvGraphicFramePr>
        <p:xfrm>
          <a:off x="250825" y="874713"/>
          <a:ext cx="8712968" cy="6112827"/>
        </p:xfrm>
        <a:graphic>
          <a:graphicData uri="http://schemas.openxmlformats.org/drawingml/2006/table">
            <a:tbl>
              <a:tblPr firstRow="1" bandRow="1">
                <a:tableStyleId>{9DCAF9ED-07DC-4A11-8D7F-57B35C25682E}</a:tableStyleId>
              </a:tblPr>
              <a:tblGrid>
                <a:gridCol w="2178242"/>
                <a:gridCol w="2178242"/>
                <a:gridCol w="2178242"/>
                <a:gridCol w="2178242"/>
              </a:tblGrid>
              <a:tr h="945527">
                <a:tc>
                  <a:txBody>
                    <a:bodyPr/>
                    <a:lstStyle/>
                    <a:p>
                      <a:pPr algn="ctr"/>
                      <a:r>
                        <a:rPr lang="fr-FR" sz="1800" b="1" dirty="0" smtClean="0">
                          <a:solidFill>
                            <a:srgbClr val="000000"/>
                          </a:solidFill>
                        </a:rPr>
                        <a:t>EPREUVES</a:t>
                      </a:r>
                      <a:endParaRPr lang="fr-FR" sz="1800" b="1" dirty="0">
                        <a:solidFill>
                          <a:srgbClr val="000000"/>
                        </a:solidFill>
                      </a:endParaRPr>
                    </a:p>
                  </a:txBody>
                  <a:tcPr>
                    <a:solidFill>
                      <a:schemeClr val="accent6">
                        <a:lumMod val="20000"/>
                        <a:lumOff val="80000"/>
                      </a:schemeClr>
                    </a:solidFill>
                  </a:tcPr>
                </a:tc>
                <a:tc>
                  <a:txBody>
                    <a:bodyPr/>
                    <a:lstStyle/>
                    <a:p>
                      <a:pPr algn="ctr"/>
                      <a:r>
                        <a:rPr lang="fr-FR" sz="1800" b="1" dirty="0" smtClean="0">
                          <a:solidFill>
                            <a:srgbClr val="000000"/>
                          </a:solidFill>
                        </a:rPr>
                        <a:t>TYPE </a:t>
                      </a:r>
                    </a:p>
                    <a:p>
                      <a:pPr algn="ctr"/>
                      <a:r>
                        <a:rPr lang="fr-FR" sz="1800" b="1" dirty="0" smtClean="0">
                          <a:solidFill>
                            <a:srgbClr val="000000"/>
                          </a:solidFill>
                        </a:rPr>
                        <a:t>D’EPREUVE</a:t>
                      </a:r>
                      <a:endParaRPr lang="fr-FR" sz="1800" b="1" dirty="0">
                        <a:solidFill>
                          <a:srgbClr val="000000"/>
                        </a:solidFill>
                      </a:endParaRPr>
                    </a:p>
                  </a:txBody>
                  <a:tcPr>
                    <a:solidFill>
                      <a:schemeClr val="accent6">
                        <a:lumMod val="20000"/>
                        <a:lumOff val="80000"/>
                      </a:schemeClr>
                    </a:solidFill>
                  </a:tcPr>
                </a:tc>
                <a:tc>
                  <a:txBody>
                    <a:bodyPr/>
                    <a:lstStyle/>
                    <a:p>
                      <a:pPr algn="ctr"/>
                      <a:r>
                        <a:rPr lang="fr-FR" sz="1800" b="1" dirty="0" smtClean="0">
                          <a:solidFill>
                            <a:srgbClr val="000000"/>
                          </a:solidFill>
                        </a:rPr>
                        <a:t>DEROULEMENT</a:t>
                      </a:r>
                      <a:endParaRPr lang="fr-FR" sz="1800" b="1" dirty="0">
                        <a:solidFill>
                          <a:srgbClr val="000000"/>
                        </a:solidFill>
                      </a:endParaRPr>
                    </a:p>
                  </a:txBody>
                  <a:tcPr>
                    <a:solidFill>
                      <a:schemeClr val="accent6">
                        <a:lumMod val="20000"/>
                        <a:lumOff val="80000"/>
                      </a:schemeClr>
                    </a:solidFill>
                  </a:tcPr>
                </a:tc>
                <a:tc>
                  <a:txBody>
                    <a:bodyPr/>
                    <a:lstStyle/>
                    <a:p>
                      <a:pPr algn="ctr"/>
                      <a:r>
                        <a:rPr lang="fr-FR" sz="1800" b="1" dirty="0" smtClean="0">
                          <a:solidFill>
                            <a:srgbClr val="000000"/>
                          </a:solidFill>
                        </a:rPr>
                        <a:t>FICHES</a:t>
                      </a:r>
                    </a:p>
                    <a:p>
                      <a:pPr algn="ctr"/>
                      <a:r>
                        <a:rPr lang="fr-FR" sz="1800" b="1" dirty="0" smtClean="0">
                          <a:solidFill>
                            <a:srgbClr val="000000"/>
                          </a:solidFill>
                        </a:rPr>
                        <a:t>D’EVALUATION</a:t>
                      </a:r>
                      <a:endParaRPr lang="fr-FR" sz="1800" b="1" dirty="0">
                        <a:solidFill>
                          <a:srgbClr val="000000"/>
                        </a:solidFill>
                      </a:endParaRPr>
                    </a:p>
                  </a:txBody>
                  <a:tcPr>
                    <a:solidFill>
                      <a:schemeClr val="accent6">
                        <a:lumMod val="20000"/>
                        <a:lumOff val="80000"/>
                      </a:schemeClr>
                    </a:solidFill>
                  </a:tcPr>
                </a:tc>
              </a:tr>
              <a:tr h="1158240">
                <a:tc>
                  <a:txBody>
                    <a:bodyPr/>
                    <a:lstStyle/>
                    <a:p>
                      <a:pPr algn="ctr"/>
                      <a:endParaRPr lang="fr-FR" sz="1400" b="1" dirty="0" smtClean="0"/>
                    </a:p>
                    <a:p>
                      <a:pPr algn="ctr"/>
                      <a:endParaRPr lang="fr-FR" sz="1400" b="1" dirty="0" smtClean="0"/>
                    </a:p>
                    <a:p>
                      <a:pPr algn="ctr"/>
                      <a:r>
                        <a:rPr lang="fr-FR" sz="1400" b="1" dirty="0" smtClean="0"/>
                        <a:t>LV obligatoire</a:t>
                      </a:r>
                    </a:p>
                    <a:p>
                      <a:pPr algn="ctr"/>
                      <a:r>
                        <a:rPr lang="fr-FR" sz="1400" b="0" dirty="0" smtClean="0"/>
                        <a:t>(LV1 ou</a:t>
                      </a:r>
                      <a:r>
                        <a:rPr lang="fr-FR" sz="1400" b="0" baseline="0" dirty="0" smtClean="0"/>
                        <a:t> LV2)</a:t>
                      </a:r>
                      <a:endParaRPr lang="fr-FR" sz="1400" b="0" dirty="0"/>
                    </a:p>
                  </a:txBody>
                  <a:tcPr>
                    <a:solidFill>
                      <a:schemeClr val="bg2">
                        <a:lumMod val="75000"/>
                      </a:schemeClr>
                    </a:solidFill>
                  </a:tcPr>
                </a:tc>
                <a:tc>
                  <a:txBody>
                    <a:bodyPr/>
                    <a:lstStyle/>
                    <a:p>
                      <a:pPr algn="ctr"/>
                      <a:endParaRPr lang="fr-FR" sz="1400" b="1" dirty="0" smtClean="0"/>
                    </a:p>
                    <a:p>
                      <a:pPr algn="ctr"/>
                      <a:endParaRPr lang="fr-FR" sz="1400" b="1" dirty="0" smtClean="0"/>
                    </a:p>
                    <a:p>
                      <a:pPr algn="ctr"/>
                      <a:r>
                        <a:rPr lang="fr-FR" sz="1400" b="1" dirty="0" smtClean="0"/>
                        <a:t>1 épreuve</a:t>
                      </a:r>
                      <a:endParaRPr lang="fr-FR" sz="1400" b="1" dirty="0"/>
                    </a:p>
                  </a:txBody>
                  <a:tcPr>
                    <a:solidFill>
                      <a:schemeClr val="bg2">
                        <a:lumMod val="75000"/>
                      </a:schemeClr>
                    </a:solidFill>
                  </a:tcPr>
                </a:tc>
                <a:tc>
                  <a:txBody>
                    <a:bodyPr/>
                    <a:lstStyle/>
                    <a:p>
                      <a:pPr algn="ctr"/>
                      <a:endParaRPr lang="fr-FR" sz="1400" b="1" dirty="0" smtClean="0"/>
                    </a:p>
                    <a:p>
                      <a:pPr algn="ctr"/>
                      <a:r>
                        <a:rPr lang="fr-FR" sz="1400" b="1" dirty="0" smtClean="0"/>
                        <a:t>Expression en continu: 10 min</a:t>
                      </a:r>
                      <a:r>
                        <a:rPr lang="fr-FR" sz="1400" b="1" baseline="0" dirty="0" smtClean="0"/>
                        <a:t>utes</a:t>
                      </a:r>
                    </a:p>
                    <a:p>
                      <a:pPr algn="ctr"/>
                      <a:r>
                        <a:rPr lang="fr-FR" sz="1400" b="1" baseline="0" dirty="0" smtClean="0"/>
                        <a:t>Interaction: 10 minutes</a:t>
                      </a:r>
                      <a:endParaRPr lang="fr-FR" sz="1400" b="1" dirty="0"/>
                    </a:p>
                  </a:txBody>
                  <a:tcPr>
                    <a:solidFill>
                      <a:schemeClr val="bg2">
                        <a:lumMod val="75000"/>
                      </a:schemeClr>
                    </a:solidFill>
                  </a:tcPr>
                </a:tc>
                <a:tc>
                  <a:txBody>
                    <a:bodyPr/>
                    <a:lstStyle/>
                    <a:p>
                      <a:pPr algn="ctr"/>
                      <a:r>
                        <a:rPr lang="fr-FR" sz="1400" b="1" dirty="0" smtClean="0"/>
                        <a:t>1 fiche d’évaluation</a:t>
                      </a:r>
                      <a:r>
                        <a:rPr lang="fr-FR" sz="1400" b="1" baseline="0" dirty="0" smtClean="0"/>
                        <a:t> ( LV obligatoire = </a:t>
                      </a:r>
                      <a:r>
                        <a:rPr lang="fr-FR" sz="1400" b="1" i="1" baseline="0" dirty="0" smtClean="0"/>
                        <a:t>Fiche d’évaluation et de notation pour l’expression orale LV1 ou LV2</a:t>
                      </a:r>
                      <a:r>
                        <a:rPr lang="fr-FR" sz="1400" b="1" baseline="0" dirty="0" smtClean="0"/>
                        <a:t>)</a:t>
                      </a:r>
                      <a:endParaRPr lang="fr-FR" sz="1400" b="1" dirty="0"/>
                    </a:p>
                  </a:txBody>
                  <a:tcPr>
                    <a:solidFill>
                      <a:schemeClr val="bg2">
                        <a:lumMod val="75000"/>
                      </a:schemeClr>
                    </a:solidFill>
                  </a:tcPr>
                </a:tc>
              </a:tr>
              <a:tr h="1265860">
                <a:tc>
                  <a:txBody>
                    <a:bodyPr/>
                    <a:lstStyle/>
                    <a:p>
                      <a:pPr algn="ctr"/>
                      <a:endParaRPr lang="fr-FR" sz="1400" b="1" dirty="0" smtClean="0"/>
                    </a:p>
                    <a:p>
                      <a:pPr algn="ctr"/>
                      <a:r>
                        <a:rPr lang="fr-FR" sz="1400" b="1" dirty="0" smtClean="0"/>
                        <a:t>Langue vivante approfondie</a:t>
                      </a:r>
                    </a:p>
                    <a:p>
                      <a:pPr algn="ctr"/>
                      <a:r>
                        <a:rPr lang="fr-FR" sz="1400" b="0" dirty="0" smtClean="0"/>
                        <a:t> (= LV obligatoire </a:t>
                      </a:r>
                      <a:r>
                        <a:rPr lang="fr-FR" sz="1400" b="0" baseline="0" dirty="0" smtClean="0"/>
                        <a:t>+ LVA)</a:t>
                      </a:r>
                      <a:endParaRPr lang="fr-FR" sz="1400" b="0" dirty="0"/>
                    </a:p>
                  </a:txBody>
                  <a:tcPr/>
                </a:tc>
                <a:tc>
                  <a:txBody>
                    <a:bodyPr/>
                    <a:lstStyle/>
                    <a:p>
                      <a:pPr algn="ctr"/>
                      <a:endParaRPr lang="fr-FR" sz="1400" b="1" dirty="0" smtClean="0"/>
                    </a:p>
                    <a:p>
                      <a:pPr algn="ctr"/>
                      <a:r>
                        <a:rPr lang="fr-FR" sz="1400" b="1" dirty="0" smtClean="0"/>
                        <a:t>2 épreuves fusionnées en une seule</a:t>
                      </a:r>
                      <a:endParaRPr lang="fr-FR" sz="1400" b="1" dirty="0"/>
                    </a:p>
                  </a:txBody>
                  <a:tcPr/>
                </a:tc>
                <a:tc>
                  <a:txBody>
                    <a:bodyPr/>
                    <a:lstStyle/>
                    <a:p>
                      <a:pPr algn="ctr"/>
                      <a:endParaRPr lang="fr-FR" sz="1400" b="1" dirty="0" smtClean="0"/>
                    </a:p>
                    <a:p>
                      <a:pPr algn="ctr"/>
                      <a:r>
                        <a:rPr lang="fr-FR" sz="1400" b="1" dirty="0" smtClean="0"/>
                        <a:t>Expression en continu: 10 minutes</a:t>
                      </a:r>
                    </a:p>
                    <a:p>
                      <a:pPr algn="ctr"/>
                      <a:r>
                        <a:rPr lang="fr-FR" sz="1400" b="1" dirty="0" smtClean="0"/>
                        <a:t>Interaction: 20 minutes</a:t>
                      </a:r>
                      <a:endParaRPr lang="fr-FR" sz="1400" b="1" dirty="0"/>
                    </a:p>
                  </a:txBody>
                  <a:tcPr/>
                </a:tc>
                <a:tc>
                  <a:txBody>
                    <a:bodyPr/>
                    <a:lstStyle/>
                    <a:p>
                      <a:pPr algn="ctr"/>
                      <a:r>
                        <a:rPr lang="fr-FR" sz="1400" b="1" dirty="0" smtClean="0"/>
                        <a:t>1 fiche d’évaluation : </a:t>
                      </a:r>
                    </a:p>
                    <a:p>
                      <a:pPr algn="ctr"/>
                      <a:r>
                        <a:rPr lang="fr-FR" sz="1400" b="1" dirty="0" smtClean="0"/>
                        <a:t>(</a:t>
                      </a:r>
                      <a:r>
                        <a:rPr lang="fr-FR" sz="1400" b="1" i="1" dirty="0" smtClean="0"/>
                        <a:t>Fiche d’évaluation et de notation pour l’épreuve de langue – Enseignement</a:t>
                      </a:r>
                      <a:r>
                        <a:rPr lang="fr-FR" sz="1400" b="1" i="1" baseline="0" dirty="0" smtClean="0"/>
                        <a:t> de spécialité LV1 ou LV2</a:t>
                      </a:r>
                      <a:r>
                        <a:rPr lang="fr-FR" sz="1400" b="1" baseline="0" dirty="0" smtClean="0"/>
                        <a:t>)</a:t>
                      </a:r>
                      <a:endParaRPr lang="fr-FR" sz="1400" b="1" dirty="0"/>
                    </a:p>
                  </a:txBody>
                  <a:tcPr/>
                </a:tc>
              </a:tr>
              <a:tr h="1371600">
                <a:tc>
                  <a:txBody>
                    <a:bodyPr/>
                    <a:lstStyle/>
                    <a:p>
                      <a:pPr algn="ctr"/>
                      <a:endParaRPr lang="fr-FR" sz="1400" b="1" dirty="0" smtClean="0"/>
                    </a:p>
                    <a:p>
                      <a:pPr algn="ctr"/>
                      <a:r>
                        <a:rPr lang="fr-FR" sz="1400" b="1" dirty="0" smtClean="0"/>
                        <a:t>LV obligatoire </a:t>
                      </a:r>
                      <a:r>
                        <a:rPr lang="fr-FR" sz="1400" b="0" dirty="0" smtClean="0"/>
                        <a:t>(LV1 ou LV2 )</a:t>
                      </a:r>
                    </a:p>
                    <a:p>
                      <a:pPr algn="ctr"/>
                      <a:r>
                        <a:rPr lang="fr-FR" sz="1400" b="1" dirty="0" smtClean="0"/>
                        <a:t>+ </a:t>
                      </a:r>
                    </a:p>
                    <a:p>
                      <a:pPr algn="ctr"/>
                      <a:r>
                        <a:rPr lang="fr-FR" sz="1400" b="1" dirty="0" smtClean="0"/>
                        <a:t>LELE</a:t>
                      </a:r>
                      <a:endParaRPr lang="fr-FR" sz="1400" b="1" dirty="0"/>
                    </a:p>
                  </a:txBody>
                  <a:tcPr>
                    <a:solidFill>
                      <a:schemeClr val="bg2">
                        <a:lumMod val="75000"/>
                      </a:schemeClr>
                    </a:solidFill>
                  </a:tcPr>
                </a:tc>
                <a:tc>
                  <a:txBody>
                    <a:bodyPr/>
                    <a:lstStyle/>
                    <a:p>
                      <a:pPr algn="ctr"/>
                      <a:endParaRPr lang="fr-FR" sz="1400" b="1" dirty="0" smtClean="0"/>
                    </a:p>
                    <a:p>
                      <a:pPr algn="ctr"/>
                      <a:endParaRPr lang="fr-FR" sz="1400" b="1" dirty="0" smtClean="0"/>
                    </a:p>
                    <a:p>
                      <a:pPr algn="ctr"/>
                      <a:r>
                        <a:rPr lang="fr-FR" sz="1400" b="1" dirty="0" smtClean="0"/>
                        <a:t>2 épreuves consécutives</a:t>
                      </a:r>
                      <a:endParaRPr lang="fr-FR" sz="1400" b="1" dirty="0"/>
                    </a:p>
                  </a:txBody>
                  <a:tcPr>
                    <a:solidFill>
                      <a:schemeClr val="bg2">
                        <a:lumMod val="75000"/>
                      </a:schemeClr>
                    </a:solidFill>
                  </a:tcPr>
                </a:tc>
                <a:tc>
                  <a:txBody>
                    <a:bodyPr/>
                    <a:lstStyle/>
                    <a:p>
                      <a:pPr algn="ctr"/>
                      <a:r>
                        <a:rPr lang="fr-FR" sz="1400" b="1" baseline="0" dirty="0" smtClean="0"/>
                        <a:t> EOC: 10 mn / interaction:10 min</a:t>
                      </a:r>
                    </a:p>
                    <a:p>
                      <a:pPr algn="ctr"/>
                      <a:r>
                        <a:rPr lang="fr-FR" sz="1400" b="1" baseline="0" dirty="0" smtClean="0"/>
                        <a:t>+</a:t>
                      </a:r>
                    </a:p>
                    <a:p>
                      <a:pPr algn="ctr"/>
                      <a:r>
                        <a:rPr lang="fr-FR" sz="1400" b="1" baseline="0" dirty="0" smtClean="0"/>
                        <a:t>EOC:  5 minutes</a:t>
                      </a:r>
                    </a:p>
                    <a:p>
                      <a:pPr algn="ctr"/>
                      <a:r>
                        <a:rPr lang="fr-FR" sz="1400" b="1" baseline="0" dirty="0" smtClean="0"/>
                        <a:t>Interaction: 5 minutes</a:t>
                      </a:r>
                    </a:p>
                    <a:p>
                      <a:pPr algn="ctr"/>
                      <a:endParaRPr lang="fr-FR" sz="1400" b="1" baseline="0" dirty="0" smtClean="0"/>
                    </a:p>
                    <a:p>
                      <a:pPr algn="ctr"/>
                      <a:endParaRPr lang="fr-FR" sz="1400" b="1" dirty="0"/>
                    </a:p>
                  </a:txBody>
                  <a:tcPr>
                    <a:solidFill>
                      <a:schemeClr val="bg2">
                        <a:lumMod val="75000"/>
                      </a:schemeClr>
                    </a:solidFill>
                  </a:tcPr>
                </a:tc>
                <a:tc>
                  <a:txBody>
                    <a:bodyPr/>
                    <a:lstStyle/>
                    <a:p>
                      <a:pPr algn="l"/>
                      <a:r>
                        <a:rPr lang="fr-FR" sz="1400" b="1" dirty="0" smtClean="0"/>
                        <a:t>2 fiches d’évaluation</a:t>
                      </a:r>
                      <a:r>
                        <a:rPr lang="fr-FR" sz="1400" b="1" baseline="0" dirty="0" smtClean="0"/>
                        <a:t> :</a:t>
                      </a:r>
                      <a:endParaRPr lang="fr-FR" sz="1400" b="1" dirty="0" smtClean="0"/>
                    </a:p>
                    <a:p>
                      <a:pPr marL="285750" indent="-285750" algn="l">
                        <a:buFontTx/>
                        <a:buChar char="-"/>
                      </a:pPr>
                      <a:r>
                        <a:rPr lang="fr-FR" sz="1400" b="1" i="1" baseline="0" dirty="0" smtClean="0"/>
                        <a:t>LV obligatoire</a:t>
                      </a:r>
                    </a:p>
                    <a:p>
                      <a:pPr marL="285750" indent="-285750" algn="l">
                        <a:buFontTx/>
                        <a:buChar char="-"/>
                      </a:pPr>
                      <a:r>
                        <a:rPr lang="fr-FR" sz="1400" b="1" i="1" baseline="0" dirty="0" smtClean="0"/>
                        <a:t>Epreuve de LELE</a:t>
                      </a:r>
                    </a:p>
                  </a:txBody>
                  <a:tcPr>
                    <a:solidFill>
                      <a:schemeClr val="bg2">
                        <a:lumMod val="75000"/>
                      </a:schemeClr>
                    </a:solidFill>
                  </a:tcPr>
                </a:tc>
              </a:tr>
              <a:tr h="1158240">
                <a:tc>
                  <a:txBody>
                    <a:bodyPr/>
                    <a:lstStyle/>
                    <a:p>
                      <a:pPr algn="ctr"/>
                      <a:r>
                        <a:rPr lang="fr-FR" sz="1400" b="1" dirty="0" smtClean="0"/>
                        <a:t>LVA</a:t>
                      </a:r>
                      <a:r>
                        <a:rPr lang="fr-FR" sz="1400" b="1" baseline="0" dirty="0" smtClean="0"/>
                        <a:t> (= LV obligatoire +LVA)</a:t>
                      </a:r>
                      <a:endParaRPr lang="fr-FR" sz="1400" b="1" dirty="0" smtClean="0"/>
                    </a:p>
                    <a:p>
                      <a:pPr algn="ctr"/>
                      <a:r>
                        <a:rPr lang="fr-FR" sz="1400" b="1" dirty="0" smtClean="0"/>
                        <a:t>+ </a:t>
                      </a:r>
                    </a:p>
                    <a:p>
                      <a:pPr algn="ctr"/>
                      <a:r>
                        <a:rPr lang="fr-FR" sz="1400" b="1" dirty="0" smtClean="0"/>
                        <a:t>LELE</a:t>
                      </a:r>
                      <a:endParaRPr lang="fr-FR" sz="1400" b="1" dirty="0"/>
                    </a:p>
                  </a:txBody>
                  <a:tcPr/>
                </a:tc>
                <a:tc>
                  <a:txBody>
                    <a:bodyPr/>
                    <a:lstStyle/>
                    <a:p>
                      <a:pPr algn="ctr"/>
                      <a:r>
                        <a:rPr lang="fr-FR" sz="1400" b="1" dirty="0" smtClean="0"/>
                        <a:t>2 épreuves fusionnées</a:t>
                      </a:r>
                    </a:p>
                    <a:p>
                      <a:pPr algn="ctr"/>
                      <a:r>
                        <a:rPr lang="fr-FR" sz="1400" b="1" dirty="0" smtClean="0"/>
                        <a:t> +</a:t>
                      </a:r>
                    </a:p>
                    <a:p>
                      <a:pPr algn="ctr"/>
                      <a:r>
                        <a:rPr lang="fr-FR" sz="1400" b="1" dirty="0" smtClean="0"/>
                        <a:t> 1 épreuve consécutive</a:t>
                      </a:r>
                      <a:endParaRPr lang="fr-FR" sz="1400" b="1" dirty="0"/>
                    </a:p>
                  </a:txBody>
                  <a:tcPr/>
                </a:tc>
                <a:tc>
                  <a:txBody>
                    <a:bodyPr/>
                    <a:lstStyle/>
                    <a:p>
                      <a:pPr algn="ctr"/>
                      <a:r>
                        <a:rPr lang="fr-FR" sz="1400" b="1" dirty="0" smtClean="0"/>
                        <a:t>EOC: 10 mn/ Interaction:20 min</a:t>
                      </a:r>
                    </a:p>
                    <a:p>
                      <a:pPr algn="ctr"/>
                      <a:r>
                        <a:rPr lang="fr-FR" sz="1400" b="1" baseline="0" dirty="0" smtClean="0"/>
                        <a:t> +</a:t>
                      </a:r>
                      <a:endParaRPr lang="fr-FR" sz="1400" b="1" dirty="0" smtClean="0"/>
                    </a:p>
                    <a:p>
                      <a:pPr algn="ctr"/>
                      <a:r>
                        <a:rPr lang="fr-FR" sz="1400" b="1" dirty="0" smtClean="0"/>
                        <a:t>EOC: 5 mn/ Interaction: 5</a:t>
                      </a:r>
                      <a:r>
                        <a:rPr lang="fr-FR" sz="1400" b="1" baseline="0" dirty="0" smtClean="0"/>
                        <a:t> mn</a:t>
                      </a:r>
                      <a:endParaRPr lang="fr-FR" sz="1400" b="1" dirty="0"/>
                    </a:p>
                  </a:txBody>
                  <a:tcPr/>
                </a:tc>
                <a:tc>
                  <a:txBody>
                    <a:bodyPr/>
                    <a:lstStyle/>
                    <a:p>
                      <a:pPr algn="l"/>
                      <a:r>
                        <a:rPr lang="fr-FR" sz="1400" b="1" dirty="0" smtClean="0"/>
                        <a:t>2 fiches d’évaluation :</a:t>
                      </a:r>
                    </a:p>
                    <a:p>
                      <a:pPr marL="285750" indent="-285750" algn="l">
                        <a:buFontTx/>
                        <a:buChar char="-"/>
                      </a:pPr>
                      <a:r>
                        <a:rPr lang="fr-FR" sz="1400" b="1" i="1" dirty="0" smtClean="0"/>
                        <a:t>Enseignement de spécialité</a:t>
                      </a:r>
                    </a:p>
                    <a:p>
                      <a:pPr marL="285750" indent="-285750" algn="l">
                        <a:buFontTx/>
                        <a:buChar char="-"/>
                      </a:pPr>
                      <a:r>
                        <a:rPr lang="fr-FR" sz="1400" b="1" i="1" dirty="0" smtClean="0"/>
                        <a:t>LELE</a:t>
                      </a:r>
                      <a:endParaRPr lang="fr-FR" sz="1400" b="1" i="1"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A1FA44-A19F-4F35-A0A0-086CBA4E1CBE}" type="slidenum">
              <a:rPr lang="fr-FR" smtClean="0">
                <a:solidFill>
                  <a:srgbClr val="898989"/>
                </a:solidFill>
              </a:rPr>
              <a:pPr fontAlgn="base">
                <a:spcBef>
                  <a:spcPct val="0"/>
                </a:spcBef>
                <a:spcAft>
                  <a:spcPct val="0"/>
                </a:spcAft>
              </a:pPr>
              <a:t>21</a:t>
            </a:fld>
            <a:endParaRPr lang="fr-FR" smtClean="0">
              <a:solidFill>
                <a:srgbClr val="898989"/>
              </a:solidFill>
            </a:endParaRPr>
          </a:p>
        </p:txBody>
      </p:sp>
      <p:sp>
        <p:nvSpPr>
          <p:cNvPr id="3" name="Rectangle 2"/>
          <p:cNvSpPr/>
          <p:nvPr/>
        </p:nvSpPr>
        <p:spPr>
          <a:xfrm>
            <a:off x="611560" y="216101"/>
            <a:ext cx="8064896" cy="461665"/>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330066"/>
                </a:solidFill>
                <a:latin typeface="Arial"/>
              </a:rPr>
              <a:t>Epreuves orales de contrôle (second groupe)</a:t>
            </a:r>
            <a:endParaRPr lang="fr-FR" sz="2400" dirty="0">
              <a:latin typeface="+mn-lt"/>
            </a:endParaRPr>
          </a:p>
        </p:txBody>
      </p:sp>
      <p:graphicFrame>
        <p:nvGraphicFramePr>
          <p:cNvPr id="4" name="Tableau 3"/>
          <p:cNvGraphicFramePr>
            <a:graphicFrameLocks noGrp="1"/>
          </p:cNvGraphicFramePr>
          <p:nvPr>
            <p:extLst>
              <p:ext uri="{D42A27DB-BD31-4B8C-83A1-F6EECF244321}">
                <p14:modId xmlns:p14="http://schemas.microsoft.com/office/powerpoint/2010/main" val="3485486998"/>
              </p:ext>
            </p:extLst>
          </p:nvPr>
        </p:nvGraphicFramePr>
        <p:xfrm>
          <a:off x="323850" y="936625"/>
          <a:ext cx="8568952" cy="5876779"/>
        </p:xfrm>
        <a:graphic>
          <a:graphicData uri="http://schemas.openxmlformats.org/drawingml/2006/table">
            <a:tbl>
              <a:tblPr/>
              <a:tblGrid>
                <a:gridCol w="1935042"/>
                <a:gridCol w="663391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Nature de l’épreuve</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000000"/>
                          </a:solidFill>
                          <a:effectLst/>
                          <a:latin typeface="Arial" pitchFamily="34" charset="0"/>
                          <a:ea typeface="MS Mincho" pitchFamily="49" charset="-128"/>
                          <a:cs typeface="Arial" pitchFamily="34" charset="0"/>
                        </a:rPr>
                        <a:t>Épreuves orales de contrôle (second groupe d’épreuves)</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Niveau attendu</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LV1 : B2</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LV2 : B1 à  B2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93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Modalités</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 candidat présente à l’examinateur la liste des notions du programme qu’il a étudiées dans l’année</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L’examinateur propose au candidat deux documents se rapportant chacun à une notion différente de cette liste</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 candidat en choisit un</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defRPr/>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Temps de préparation : </a:t>
                      </a:r>
                      <a:r>
                        <a:rPr kumimoji="0" lang="fr-FR" sz="15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10 minutes </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defRPr/>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Passation : </a:t>
                      </a:r>
                      <a:r>
                        <a:rPr kumimoji="0" lang="fr-FR" sz="1500" b="0" i="0" u="none" strike="noStrike" cap="none" normalizeH="0" baseline="0" dirty="0" smtClean="0">
                          <a:ln>
                            <a:noFill/>
                          </a:ln>
                          <a:solidFill>
                            <a:srgbClr val="FF0000"/>
                          </a:solidFill>
                          <a:effectLst/>
                          <a:latin typeface="Arial" pitchFamily="34" charset="0"/>
                          <a:ea typeface="MS Mincho" pitchFamily="49" charset="-128"/>
                          <a:cs typeface="Arial" pitchFamily="34" charset="0"/>
                        </a:rPr>
                        <a:t>20 minutes </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charset="2"/>
                        <a:buChar char="Ø"/>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Prise de parole en continu: </a:t>
                      </a:r>
                      <a:r>
                        <a:rPr kumimoji="0" lang="fr-FR" sz="1500" b="0" i="0" u="none" strike="noStrike" cap="none" normalizeH="0" baseline="0" dirty="0" smtClean="0">
                          <a:ln>
                            <a:noFill/>
                          </a:ln>
                          <a:solidFill>
                            <a:srgbClr val="77933C"/>
                          </a:solidFill>
                          <a:effectLst/>
                          <a:latin typeface="Arial" pitchFamily="34" charset="0"/>
                          <a:ea typeface="MS Mincho" pitchFamily="49" charset="-128"/>
                          <a:cs typeface="Arial" pitchFamily="34" charset="0"/>
                        </a:rPr>
                        <a:t>10 minutes</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Ø"/>
                        <a:tabLst/>
                      </a:pPr>
                      <a:r>
                        <a:rPr kumimoji="0" lang="fr-FR" sz="1500" b="0" i="0" u="none" strike="noStrike" cap="none" normalizeH="0" baseline="0" dirty="0" smtClean="0">
                          <a:ln>
                            <a:noFill/>
                          </a:ln>
                          <a:solidFill>
                            <a:srgbClr val="000000"/>
                          </a:solidFill>
                          <a:effectLst/>
                          <a:latin typeface="Arial"/>
                          <a:ea typeface="MS Mincho" pitchFamily="49" charset="-128"/>
                          <a:cs typeface="Arial"/>
                        </a:rPr>
                        <a:t>Entretien avec l’examinateur: </a:t>
                      </a:r>
                      <a:r>
                        <a:rPr kumimoji="0" lang="fr-FR" sz="1500" b="0" i="0" u="none" strike="noStrike" cap="none" normalizeH="0" baseline="0" dirty="0" smtClean="0">
                          <a:ln>
                            <a:noFill/>
                          </a:ln>
                          <a:solidFill>
                            <a:srgbClr val="77933C"/>
                          </a:solidFill>
                          <a:effectLst/>
                          <a:latin typeface="Arial"/>
                          <a:ea typeface="MS Mincho" pitchFamily="49" charset="-128"/>
                          <a:cs typeface="Arial"/>
                        </a:rPr>
                        <a:t>10 minutes</a:t>
                      </a:r>
                    </a:p>
                    <a:p>
                      <a:pPr marL="285750" marR="0" lvl="0" indent="-285750" algn="l" defTabSz="914400" rtl="0" eaLnBrk="1" fontAlgn="base" latinLnBrk="0" hangingPunct="1">
                        <a:lnSpc>
                          <a:spcPct val="100000"/>
                        </a:lnSpc>
                        <a:spcBef>
                          <a:spcPct val="0"/>
                        </a:spcBef>
                        <a:spcAft>
                          <a:spcPct val="0"/>
                        </a:spcAft>
                        <a:buClrTx/>
                        <a:buSzTx/>
                        <a:buFontTx/>
                        <a:buChar char="-"/>
                        <a:tabLst/>
                      </a:pPr>
                      <a:endParaRPr kumimoji="0" lang="fr-FR" sz="800" b="0" i="0" u="none" strike="noStrike" cap="none" normalizeH="0" baseline="0" dirty="0" smtClean="0">
                        <a:ln>
                          <a:noFill/>
                        </a:ln>
                        <a:solidFill>
                          <a:srgbClr val="000000"/>
                        </a:solidFill>
                        <a:effectLst/>
                        <a:latin typeface="Arial"/>
                        <a:ea typeface="MS Mincho" pitchFamily="49" charset="-128"/>
                        <a:cs typeface="Arial"/>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4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Supports de l’épreuve</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tab pos="228600" algn="l"/>
                        </a:tabLst>
                      </a:pPr>
                      <a:r>
                        <a:rPr kumimoji="0" lang="fr-FR" sz="1500" b="0" i="0" u="none" strike="noStrike" cap="none" normalizeH="0" baseline="0" dirty="0" smtClean="0">
                          <a:ln>
                            <a:noFill/>
                          </a:ln>
                          <a:solidFill>
                            <a:srgbClr val="000000"/>
                          </a:solidFill>
                          <a:effectLst/>
                          <a:latin typeface="Arial"/>
                          <a:cs typeface="Arial"/>
                        </a:rPr>
                        <a:t>Image publicitaire, dessin humoristique, photographie, reproduction d’une œuvre plastique, slogan, titre d’article de presse, question invitant le candidat à prendre position sur une question d’actualité…</a:t>
                      </a:r>
                    </a:p>
                    <a:p>
                      <a:pPr marL="285750" marR="0" lvl="0" indent="-285750" algn="l" defTabSz="914400" rtl="0" eaLnBrk="1" fontAlgn="base" latinLnBrk="0" hangingPunct="1">
                        <a:lnSpc>
                          <a:spcPct val="100000"/>
                        </a:lnSpc>
                        <a:spcBef>
                          <a:spcPct val="0"/>
                        </a:spcBef>
                        <a:spcAft>
                          <a:spcPct val="0"/>
                        </a:spcAft>
                        <a:buClrTx/>
                        <a:buSzTx/>
                        <a:buFont typeface="Wingdings" charset="2"/>
                        <a:buChar char="§"/>
                        <a:tabLst>
                          <a:tab pos="228600" algn="l"/>
                        </a:tabLst>
                      </a:pPr>
                      <a:r>
                        <a:rPr kumimoji="0" lang="fr-FR" sz="1500" b="0" i="0" u="none" strike="noStrike" cap="none" normalizeH="0" baseline="0" dirty="0" smtClean="0">
                          <a:ln>
                            <a:noFill/>
                          </a:ln>
                          <a:solidFill>
                            <a:srgbClr val="000000"/>
                          </a:solidFill>
                          <a:effectLst/>
                          <a:latin typeface="Arial"/>
                          <a:cs typeface="Arial"/>
                        </a:rPr>
                        <a:t>Le document ne donne pas lieu à un commentaire formel. Doit permettre au candidat de prendre la parole librement</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fr-FR" sz="800" b="0" i="0" u="none" strike="noStrike" cap="none" normalizeH="0" baseline="0" dirty="0" smtClean="0">
                        <a:ln>
                          <a:noFill/>
                        </a:ln>
                        <a:solidFill>
                          <a:srgbClr val="000000"/>
                        </a:solidFill>
                        <a:effectLst/>
                        <a:latin typeface="Arial"/>
                        <a:cs typeface="Arial"/>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62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pitchFamily="34" charset="0"/>
                          <a:ea typeface="MS Mincho" pitchFamily="49" charset="-128"/>
                          <a:cs typeface="Arial" pitchFamily="34" charset="0"/>
                        </a:rPr>
                        <a:t>Evaluation</a:t>
                      </a:r>
                      <a:endParaRPr kumimoji="0" lang="fr-FR" sz="1500" b="0" i="0" u="none" strike="noStrike" cap="none" normalizeH="0" baseline="0" dirty="0" smtClean="0">
                        <a:ln>
                          <a:noFill/>
                        </a:ln>
                        <a:solidFill>
                          <a:schemeClr val="tx1"/>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327025"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L'examinateur établit son évaluation à partir de la « </a:t>
                      </a:r>
                      <a:r>
                        <a:rPr kumimoji="0" lang="fr-FR" sz="1500" b="0" i="1" u="none" strike="noStrike" cap="none" normalizeH="0" baseline="0" dirty="0" smtClean="0">
                          <a:ln>
                            <a:noFill/>
                          </a:ln>
                          <a:solidFill>
                            <a:srgbClr val="000000"/>
                          </a:solidFill>
                          <a:effectLst/>
                          <a:latin typeface="Arial" pitchFamily="34" charset="0"/>
                          <a:ea typeface="MS Mincho" pitchFamily="49" charset="-128"/>
                          <a:cs typeface="Arial" pitchFamily="34" charset="0"/>
                        </a:rPr>
                        <a:t>fiche d’évaluation et de notation pour l’expression orale en LV1 / LV2 – Epreuve orale de contrôle</a:t>
                      </a: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327025" marR="0" lvl="0" indent="-285750" algn="l" defTabSz="914400" rtl="0" eaLnBrk="1" fontAlgn="base" latinLnBrk="0" hangingPunct="1">
                        <a:lnSpc>
                          <a:spcPct val="100000"/>
                        </a:lnSpc>
                        <a:spcBef>
                          <a:spcPct val="0"/>
                        </a:spcBef>
                        <a:spcAft>
                          <a:spcPct val="0"/>
                        </a:spcAft>
                        <a:buClrTx/>
                        <a:buSzTx/>
                        <a:buFont typeface="Wingdings" charset="2"/>
                        <a:buChar char="§"/>
                        <a:tabLst/>
                      </a:pPr>
                      <a:r>
                        <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rPr>
                        <a:t> </a:t>
                      </a:r>
                      <a:r>
                        <a:rPr kumimoji="0" lang="fr-FR" sz="1500" b="0" i="0" u="none" strike="noStrike" cap="none" normalizeH="0" baseline="0" dirty="0" smtClean="0">
                          <a:ln>
                            <a:noFill/>
                          </a:ln>
                          <a:solidFill>
                            <a:srgbClr val="000000"/>
                          </a:solidFill>
                          <a:effectLst/>
                          <a:latin typeface="Arial"/>
                          <a:ea typeface="MS Mincho" pitchFamily="49" charset="-128"/>
                          <a:cs typeface="Arial"/>
                        </a:rPr>
                        <a:t>Remplace la note d’écrit</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p>
                      <a:pPr marL="41275" marR="0" lvl="0" indent="0" algn="l" defTabSz="914400" rtl="0" eaLnBrk="1" fontAlgn="base" latinLnBrk="0" hangingPunct="1">
                        <a:lnSpc>
                          <a:spcPct val="100000"/>
                        </a:lnSpc>
                        <a:spcBef>
                          <a:spcPct val="0"/>
                        </a:spcBef>
                        <a:spcAft>
                          <a:spcPct val="0"/>
                        </a:spcAft>
                        <a:buClrTx/>
                        <a:buSzTx/>
                        <a:buFontTx/>
                        <a:buNone/>
                        <a:tabLst/>
                      </a:pPr>
                      <a:r>
                        <a:rPr kumimoji="0" lang="fr-FR" sz="1500"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endParaRPr kumimoji="0" lang="fr-FR" sz="1500" b="0" i="0" u="none" strike="noStrike" cap="none" normalizeH="0" baseline="0" dirty="0" smtClean="0">
                        <a:ln>
                          <a:noFill/>
                        </a:ln>
                        <a:solidFill>
                          <a:srgbClr val="000000"/>
                        </a:solidFill>
                        <a:effectLst/>
                        <a:latin typeface="Times New Roman" pitchFamily="18" charset="0"/>
                        <a:ea typeface="MS Mincho" pitchFamily="49" charset="-128"/>
                        <a:cs typeface="Arial" pitchFamily="34"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113" y="792163"/>
            <a:ext cx="7704137" cy="5632450"/>
          </a:xfrm>
          <a:prstGeom prst="rect">
            <a:avLst/>
          </a:prstGeom>
        </p:spPr>
        <p:txBody>
          <a:bodyPr>
            <a:spAutoFit/>
          </a:bodyPr>
          <a:lstStyle/>
          <a:p>
            <a:pPr fontAlgn="auto">
              <a:spcBef>
                <a:spcPts val="0"/>
              </a:spcBef>
              <a:spcAft>
                <a:spcPts val="0"/>
              </a:spcAft>
              <a:defRPr/>
            </a:pPr>
            <a:endParaRPr lang="fr-FR" sz="2400" b="1" dirty="0">
              <a:solidFill>
                <a:srgbClr val="000000"/>
              </a:solidFill>
              <a:latin typeface="Arial"/>
            </a:endParaRPr>
          </a:p>
          <a:p>
            <a:pPr fontAlgn="auto">
              <a:spcBef>
                <a:spcPts val="0"/>
              </a:spcBef>
              <a:spcAft>
                <a:spcPts val="0"/>
              </a:spcAft>
              <a:defRPr/>
            </a:pPr>
            <a:endParaRPr lang="fr-FR" sz="2400" b="1" dirty="0">
              <a:solidFill>
                <a:srgbClr val="000000"/>
              </a:solidFill>
              <a:latin typeface="Arial"/>
            </a:endParaRPr>
          </a:p>
          <a:p>
            <a:pPr marL="342900" indent="-342900" algn="just" fontAlgn="auto">
              <a:spcBef>
                <a:spcPts val="0"/>
              </a:spcBef>
              <a:spcAft>
                <a:spcPts val="0"/>
              </a:spcAft>
              <a:buFont typeface="Wingdings" charset="2"/>
              <a:buChar char="§"/>
              <a:defRPr/>
            </a:pPr>
            <a:r>
              <a:rPr lang="fr-FR" sz="2400" dirty="0">
                <a:solidFill>
                  <a:srgbClr val="000000"/>
                </a:solidFill>
                <a:latin typeface="Arial"/>
              </a:rPr>
              <a:t>Epreuve de LV2 facultative de 2013 à 2016</a:t>
            </a:r>
          </a:p>
          <a:p>
            <a:pPr marL="342900" indent="-342900" algn="just" fontAlgn="auto">
              <a:spcBef>
                <a:spcPts val="0"/>
              </a:spcBef>
              <a:spcAft>
                <a:spcPts val="0"/>
              </a:spcAft>
              <a:buFont typeface="Wingdings" charset="2"/>
              <a:buChar char="§"/>
              <a:defRPr/>
            </a:pPr>
            <a:r>
              <a:rPr lang="fr-FR" sz="2400" dirty="0">
                <a:solidFill>
                  <a:srgbClr val="000000"/>
                </a:solidFill>
                <a:latin typeface="Arial"/>
              </a:rPr>
              <a:t>Epreuve de LV2 obligatoire à partir de 2017</a:t>
            </a:r>
          </a:p>
          <a:p>
            <a:pPr algn="just" fontAlgn="auto">
              <a:spcBef>
                <a:spcPts val="0"/>
              </a:spcBef>
              <a:spcAft>
                <a:spcPts val="0"/>
              </a:spcAft>
              <a:defRPr/>
            </a:pPr>
            <a:endParaRPr lang="fr-FR" sz="2400" dirty="0">
              <a:solidFill>
                <a:srgbClr val="000000"/>
              </a:solidFill>
              <a:latin typeface="Arial"/>
            </a:endParaRPr>
          </a:p>
          <a:p>
            <a:pPr algn="just" fontAlgn="auto">
              <a:spcBef>
                <a:spcPts val="0"/>
              </a:spcBef>
              <a:spcAft>
                <a:spcPts val="0"/>
              </a:spcAft>
              <a:defRPr/>
            </a:pPr>
            <a:endParaRPr lang="fr-FR" sz="2400" dirty="0">
              <a:solidFill>
                <a:srgbClr val="000000"/>
              </a:solidFill>
              <a:latin typeface="Arial"/>
            </a:endParaRPr>
          </a:p>
          <a:p>
            <a:pPr algn="just" fontAlgn="auto">
              <a:spcBef>
                <a:spcPts val="0"/>
              </a:spcBef>
              <a:spcAft>
                <a:spcPts val="0"/>
              </a:spcAft>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r>
              <a:rPr lang="fr-FR" sz="2400" dirty="0">
                <a:solidFill>
                  <a:srgbClr val="000000"/>
                </a:solidFill>
                <a:latin typeface="Arial"/>
              </a:rPr>
              <a:t>Epreuve de LV2 obligatoire à partir de la première session rénovée en  2014</a:t>
            </a:r>
          </a:p>
          <a:p>
            <a:pPr algn="just" fontAlgn="auto">
              <a:spcBef>
                <a:spcPts val="0"/>
              </a:spcBef>
              <a:spcAft>
                <a:spcPts val="0"/>
              </a:spcAft>
              <a:defRPr/>
            </a:pPr>
            <a:endParaRPr lang="fr-FR" sz="2400" dirty="0">
              <a:solidFill>
                <a:srgbClr val="000000"/>
              </a:solidFill>
              <a:latin typeface="Arial"/>
            </a:endParaRPr>
          </a:p>
          <a:p>
            <a:pPr algn="just" fontAlgn="auto">
              <a:spcBef>
                <a:spcPts val="0"/>
              </a:spcBef>
              <a:spcAft>
                <a:spcPts val="0"/>
              </a:spcAft>
              <a:defRPr/>
            </a:pPr>
            <a:r>
              <a:rPr lang="fr-FR" sz="2400" b="1" dirty="0">
                <a:solidFill>
                  <a:srgbClr val="000000"/>
                </a:solidFill>
                <a:latin typeface="Arial"/>
              </a:rPr>
              <a:t>Pendant cette période de transition, quand il est proposé, l’enseignement de LV2 dans les séries technologiques est obligatoire, mais l’inscription à l’épreuve terminale est facultative</a:t>
            </a:r>
            <a:r>
              <a:rPr lang="fr-FR" sz="2400" dirty="0">
                <a:solidFill>
                  <a:srgbClr val="000000"/>
                </a:solidFill>
                <a:latin typeface="Arial"/>
              </a:rPr>
              <a:t>.</a:t>
            </a:r>
            <a:endParaRPr lang="fr-FR" sz="2400" dirty="0">
              <a:latin typeface="+mn-lt"/>
            </a:endParaRPr>
          </a:p>
        </p:txBody>
      </p:sp>
      <p:sp>
        <p:nvSpPr>
          <p:cNvPr id="88066" name="Espace réservé du numéro de diapositive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64938C-1D79-40C6-A622-2B01F5C19C88}" type="slidenum">
              <a:rPr lang="fr-FR" smtClean="0">
                <a:solidFill>
                  <a:srgbClr val="898989"/>
                </a:solidFill>
              </a:rPr>
              <a:pPr fontAlgn="base">
                <a:spcBef>
                  <a:spcPct val="0"/>
                </a:spcBef>
                <a:spcAft>
                  <a:spcPct val="0"/>
                </a:spcAft>
              </a:pPr>
              <a:t>22</a:t>
            </a:fld>
            <a:endParaRPr lang="fr-FR" smtClean="0">
              <a:solidFill>
                <a:srgbClr val="898989"/>
              </a:solidFill>
            </a:endParaRPr>
          </a:p>
        </p:txBody>
      </p:sp>
      <p:sp>
        <p:nvSpPr>
          <p:cNvPr id="7" name="Rectangle 6"/>
          <p:cNvSpPr/>
          <p:nvPr/>
        </p:nvSpPr>
        <p:spPr>
          <a:xfrm>
            <a:off x="1043608" y="432098"/>
            <a:ext cx="6768752"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000000"/>
                </a:solidFill>
                <a:latin typeface="Arial"/>
              </a:rPr>
              <a:t>Epreuve de LV2</a:t>
            </a:r>
          </a:p>
          <a:p>
            <a:pPr algn="ctr" fontAlgn="auto">
              <a:spcBef>
                <a:spcPts val="0"/>
              </a:spcBef>
              <a:spcAft>
                <a:spcPts val="0"/>
              </a:spcAft>
              <a:defRPr/>
            </a:pPr>
            <a:r>
              <a:rPr lang="fr-FR" sz="2400" b="1" dirty="0">
                <a:solidFill>
                  <a:srgbClr val="000000"/>
                </a:solidFill>
                <a:latin typeface="Arial"/>
              </a:rPr>
              <a:t>STI2D – STD2A - STL</a:t>
            </a:r>
          </a:p>
        </p:txBody>
      </p:sp>
      <p:sp>
        <p:nvSpPr>
          <p:cNvPr id="8" name="Rectangle 7"/>
          <p:cNvSpPr/>
          <p:nvPr/>
        </p:nvSpPr>
        <p:spPr>
          <a:xfrm>
            <a:off x="971600" y="2520330"/>
            <a:ext cx="6768752"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000000"/>
                </a:solidFill>
                <a:latin typeface="Arial"/>
              </a:rPr>
              <a:t>Epreuve de LV2</a:t>
            </a:r>
          </a:p>
          <a:p>
            <a:pPr algn="ctr" fontAlgn="auto">
              <a:spcBef>
                <a:spcPts val="0"/>
              </a:spcBef>
              <a:spcAft>
                <a:spcPts val="0"/>
              </a:spcAft>
              <a:defRPr/>
            </a:pPr>
            <a:r>
              <a:rPr lang="fr-FR" sz="2400" b="1" dirty="0">
                <a:solidFill>
                  <a:srgbClr val="000000"/>
                </a:solidFill>
                <a:latin typeface="Arial"/>
              </a:rPr>
              <a:t>ST2S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8888" y="863600"/>
            <a:ext cx="7345362" cy="5818188"/>
          </a:xfrm>
          <a:prstGeom prst="rect">
            <a:avLst/>
          </a:prstGeom>
        </p:spPr>
        <p:txBody>
          <a:bodyPr>
            <a:spAutoFit/>
          </a:bodyPr>
          <a:lstStyle/>
          <a:p>
            <a:pPr fontAlgn="auto">
              <a:spcBef>
                <a:spcPts val="0"/>
              </a:spcBef>
              <a:spcAft>
                <a:spcPts val="0"/>
              </a:spcAft>
              <a:defRPr/>
            </a:pPr>
            <a:endParaRPr lang="fr-FR" sz="3600" b="1" dirty="0">
              <a:solidFill>
                <a:schemeClr val="accent2">
                  <a:lumMod val="60000"/>
                  <a:lumOff val="40000"/>
                </a:schemeClr>
              </a:solidFill>
              <a:latin typeface="Arial"/>
            </a:endParaRPr>
          </a:p>
          <a:p>
            <a:pPr fontAlgn="auto">
              <a:spcBef>
                <a:spcPts val="0"/>
              </a:spcBef>
              <a:spcAft>
                <a:spcPts val="0"/>
              </a:spcAft>
              <a:defRPr/>
            </a:pPr>
            <a:endParaRPr lang="fr-FR" sz="2400" dirty="0">
              <a:solidFill>
                <a:srgbClr val="000000"/>
              </a:solidFill>
              <a:latin typeface="Arial"/>
            </a:endParaRPr>
          </a:p>
          <a:p>
            <a:pPr fontAlgn="auto">
              <a:spcBef>
                <a:spcPts val="0"/>
              </a:spcBef>
              <a:spcAft>
                <a:spcPts val="0"/>
              </a:spcAft>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r>
              <a:rPr lang="fr-FR" sz="2400" dirty="0">
                <a:solidFill>
                  <a:srgbClr val="000000"/>
                </a:solidFill>
                <a:latin typeface="Arial"/>
              </a:rPr>
              <a:t>Epreuve obligatoirement passée dans la LV1 enseignée pendant l’année de terminale. Il s’agit d’un enseignement technologique en LV1.</a:t>
            </a:r>
          </a:p>
          <a:p>
            <a:pPr algn="just" fontAlgn="auto">
              <a:spcBef>
                <a:spcPts val="0"/>
              </a:spcBef>
              <a:spcAft>
                <a:spcPts val="0"/>
              </a:spcAft>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r>
              <a:rPr lang="fr-FR" sz="2400" dirty="0">
                <a:solidFill>
                  <a:srgbClr val="000000"/>
                </a:solidFill>
                <a:latin typeface="Arial"/>
              </a:rPr>
              <a:t>Pour cette épreuve, le candidat ne peut pas choisir une autre langue au moment de l’inscription à l’examen.</a:t>
            </a:r>
          </a:p>
          <a:p>
            <a:pPr algn="just" fontAlgn="auto">
              <a:spcBef>
                <a:spcPts val="0"/>
              </a:spcBef>
              <a:spcAft>
                <a:spcPts val="0"/>
              </a:spcAft>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r>
              <a:rPr lang="fr-FR" sz="2400" dirty="0">
                <a:solidFill>
                  <a:srgbClr val="000000"/>
                </a:solidFill>
                <a:latin typeface="Arial"/>
              </a:rPr>
              <a:t>Définition des épreuves: </a:t>
            </a:r>
            <a:r>
              <a:rPr lang="fr-FR" sz="2400" u="sng" dirty="0">
                <a:solidFill>
                  <a:srgbClr val="0000FF"/>
                </a:solidFill>
                <a:latin typeface="Arial"/>
              </a:rPr>
              <a:t>BO n°12 du 22 mars 2012.</a:t>
            </a:r>
          </a:p>
          <a:p>
            <a:pPr algn="just" fontAlgn="auto">
              <a:spcBef>
                <a:spcPts val="0"/>
              </a:spcBef>
              <a:spcAft>
                <a:spcPts val="0"/>
              </a:spcAft>
              <a:defRPr/>
            </a:pPr>
            <a:endParaRPr lang="fr-FR" sz="2400" dirty="0">
              <a:solidFill>
                <a:srgbClr val="000000"/>
              </a:solidFill>
              <a:latin typeface="Arial"/>
            </a:endParaRPr>
          </a:p>
          <a:p>
            <a:pPr marL="342900" indent="-342900" algn="just" fontAlgn="auto">
              <a:spcBef>
                <a:spcPts val="0"/>
              </a:spcBef>
              <a:spcAft>
                <a:spcPts val="0"/>
              </a:spcAft>
              <a:buFont typeface="Wingdings" charset="2"/>
              <a:buChar char="§"/>
              <a:defRPr/>
            </a:pPr>
            <a:endParaRPr lang="fr-FR" sz="2400" dirty="0">
              <a:latin typeface="+mn-lt"/>
            </a:endParaRPr>
          </a:p>
        </p:txBody>
      </p:sp>
      <p:sp>
        <p:nvSpPr>
          <p:cNvPr id="89090" name="Espace réservé du numéro de diapositive 2"/>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F37500-F086-46C9-ACE8-B7C59828940E}" type="slidenum">
              <a:rPr lang="fr-FR" smtClean="0">
                <a:solidFill>
                  <a:srgbClr val="898989"/>
                </a:solidFill>
              </a:rPr>
              <a:pPr fontAlgn="base">
                <a:spcBef>
                  <a:spcPct val="0"/>
                </a:spcBef>
                <a:spcAft>
                  <a:spcPct val="0"/>
                </a:spcAft>
              </a:pPr>
              <a:t>23</a:t>
            </a:fld>
            <a:endParaRPr lang="fr-FR" smtClean="0">
              <a:solidFill>
                <a:srgbClr val="898989"/>
              </a:solidFill>
            </a:endParaRPr>
          </a:p>
        </p:txBody>
      </p:sp>
      <p:sp>
        <p:nvSpPr>
          <p:cNvPr id="6" name="Rectangle 5"/>
          <p:cNvSpPr/>
          <p:nvPr/>
        </p:nvSpPr>
        <p:spPr>
          <a:xfrm>
            <a:off x="1403648" y="792138"/>
            <a:ext cx="6768752" cy="830997"/>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fontAlgn="auto">
              <a:spcBef>
                <a:spcPts val="0"/>
              </a:spcBef>
              <a:spcAft>
                <a:spcPts val="0"/>
              </a:spcAft>
              <a:defRPr/>
            </a:pPr>
            <a:r>
              <a:rPr lang="fr-FR" sz="2400" b="1" dirty="0">
                <a:solidFill>
                  <a:srgbClr val="000000"/>
                </a:solidFill>
                <a:latin typeface="Arial"/>
              </a:rPr>
              <a:t>Epreuve de technologie en langue </a:t>
            </a:r>
            <a:r>
              <a:rPr lang="fr-FR" sz="2400" b="1" dirty="0" smtClean="0">
                <a:solidFill>
                  <a:srgbClr val="000000"/>
                </a:solidFill>
                <a:latin typeface="Arial"/>
              </a:rPr>
              <a:t>vivante 1</a:t>
            </a:r>
            <a:endParaRPr lang="fr-FR" sz="2400" b="1" dirty="0">
              <a:solidFill>
                <a:srgbClr val="000000"/>
              </a:solidFill>
              <a:latin typeface="Arial"/>
            </a:endParaRPr>
          </a:p>
          <a:p>
            <a:pPr algn="ctr" fontAlgn="auto">
              <a:spcBef>
                <a:spcPts val="0"/>
              </a:spcBef>
              <a:spcAft>
                <a:spcPts val="0"/>
              </a:spcAft>
              <a:defRPr/>
            </a:pPr>
            <a:r>
              <a:rPr lang="fr-FR" sz="2400" b="1" dirty="0">
                <a:solidFill>
                  <a:srgbClr val="000000"/>
                </a:solidFill>
                <a:latin typeface="Arial"/>
              </a:rPr>
              <a:t>STI2D – STD2A - STL</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88082"/>
            <a:ext cx="8229600" cy="1200150"/>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sz="3600" b="1" dirty="0" smtClean="0"/>
              <a:t>Les épreuves écrites</a:t>
            </a:r>
            <a:endParaRPr lang="fr-FR" sz="3600" b="1" dirty="0"/>
          </a:p>
        </p:txBody>
      </p:sp>
      <p:sp>
        <p:nvSpPr>
          <p:cNvPr id="3" name="Espace réservé du contenu 2"/>
          <p:cNvSpPr>
            <a:spLocks noGrp="1"/>
          </p:cNvSpPr>
          <p:nvPr>
            <p:ph idx="1"/>
          </p:nvPr>
        </p:nvSpPr>
        <p:spPr/>
        <p:txBody>
          <a:bodyPr/>
          <a:lstStyle/>
          <a:p>
            <a:pPr marL="0" indent="0" algn="ctr">
              <a:buFont typeface="Arial" pitchFamily="34" charset="0"/>
              <a:buNone/>
              <a:defRPr/>
            </a:pPr>
            <a:r>
              <a:rPr lang="fr-FR" dirty="0" smtClean="0"/>
              <a:t>   </a:t>
            </a:r>
            <a:r>
              <a:rPr lang="fr-FR" sz="2800" b="1" dirty="0" smtClean="0"/>
              <a:t>Compréhension de l’écrit toutes séries</a:t>
            </a:r>
          </a:p>
          <a:p>
            <a:pPr marL="0" indent="0" algn="ctr">
              <a:buFont typeface="Arial" pitchFamily="34" charset="0"/>
              <a:buNone/>
              <a:defRPr/>
            </a:pPr>
            <a:endParaRPr lang="fr-FR" sz="2800" b="1" dirty="0" smtClean="0"/>
          </a:p>
          <a:p>
            <a:pPr algn="just">
              <a:buFont typeface="Arial" pitchFamily="34" charset="0"/>
              <a:buChar char="•"/>
              <a:defRPr/>
            </a:pPr>
            <a:r>
              <a:rPr lang="fr-FR" sz="2800" dirty="0" smtClean="0"/>
              <a:t>Supports: 1, 2 ou 3 documents de type informatif, descriptif, narratif ou argumentatif en </a:t>
            </a:r>
            <a:r>
              <a:rPr lang="fr-FR" sz="2800" dirty="0"/>
              <a:t>lien avec les </a:t>
            </a:r>
            <a:r>
              <a:rPr lang="fr-FR" sz="2800" dirty="0" smtClean="0"/>
              <a:t>notions du programme pouvant </a:t>
            </a:r>
            <a:r>
              <a:rPr lang="fr-FR" sz="2800" dirty="0"/>
              <a:t>comporter des </a:t>
            </a:r>
            <a:r>
              <a:rPr lang="fr-FR" sz="2800" dirty="0" smtClean="0"/>
              <a:t>éléments iconographiques</a:t>
            </a:r>
            <a:endParaRPr lang="fr-FR" sz="2800" dirty="0"/>
          </a:p>
          <a:p>
            <a:pPr algn="just">
              <a:buFont typeface="Arial" pitchFamily="34" charset="0"/>
              <a:buChar char="•"/>
              <a:defRPr/>
            </a:pPr>
            <a:r>
              <a:rPr lang="fr-FR" sz="2800" dirty="0"/>
              <a:t>E</a:t>
            </a:r>
            <a:r>
              <a:rPr lang="fr-FR" sz="2800" dirty="0" smtClean="0"/>
              <a:t>preuve </a:t>
            </a:r>
            <a:r>
              <a:rPr lang="fr-FR" sz="2800" dirty="0"/>
              <a:t>ponctuelle </a:t>
            </a:r>
            <a:r>
              <a:rPr lang="fr-FR" sz="2800" dirty="0" smtClean="0"/>
              <a:t>terminale</a:t>
            </a:r>
          </a:p>
          <a:p>
            <a:pPr algn="just">
              <a:buFont typeface="Arial" pitchFamily="34" charset="0"/>
              <a:buChar char="•"/>
              <a:defRPr/>
            </a:pPr>
            <a:r>
              <a:rPr lang="fr-FR" sz="2800" dirty="0" smtClean="0"/>
              <a:t>Disparition de l’exercice de version</a:t>
            </a:r>
            <a:endParaRPr lang="fr-FR" sz="2800" dirty="0"/>
          </a:p>
        </p:txBody>
      </p:sp>
      <p:sp>
        <p:nvSpPr>
          <p:cNvPr id="90117" name="Espace réservé du numéro de diapositive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406D4E-5A09-496C-A5E9-867857AF8D3B}" type="slidenum">
              <a:rPr lang="fr-FR" smtClean="0">
                <a:solidFill>
                  <a:srgbClr val="898989"/>
                </a:solidFill>
              </a:rPr>
              <a:pPr fontAlgn="base">
                <a:spcBef>
                  <a:spcPct val="0"/>
                </a:spcBef>
                <a:spcAft>
                  <a:spcPct val="0"/>
                </a:spcAft>
              </a:pPr>
              <a:t>24</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360090"/>
            <a:ext cx="8229600" cy="1200150"/>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sz="3600" b="1" dirty="0" smtClean="0"/>
              <a:t>Compréhension de l’écrit</a:t>
            </a:r>
            <a:endParaRPr lang="fr-FR" sz="3600" b="1" dirty="0"/>
          </a:p>
        </p:txBody>
      </p:sp>
      <p:sp>
        <p:nvSpPr>
          <p:cNvPr id="3" name="Espace réservé du contenu 2"/>
          <p:cNvSpPr>
            <a:spLocks noGrp="1"/>
          </p:cNvSpPr>
          <p:nvPr>
            <p:ph sz="half" idx="1"/>
          </p:nvPr>
        </p:nvSpPr>
        <p:spPr>
          <a:xfrm>
            <a:off x="457200" y="1679575"/>
            <a:ext cx="4038600" cy="4752975"/>
          </a:xfrm>
        </p:spPr>
        <p:txBody>
          <a:bodyPr/>
          <a:lstStyle/>
          <a:p>
            <a:pPr>
              <a:buFont typeface="Arial" pitchFamily="34" charset="0"/>
              <a:buChar char="•"/>
              <a:defRPr/>
            </a:pPr>
            <a:r>
              <a:rPr lang="fr-FR" dirty="0"/>
              <a:t>APTITUDES </a:t>
            </a:r>
            <a:r>
              <a:rPr lang="fr-FR" dirty="0" smtClean="0"/>
              <a:t>EVALUEES: </a:t>
            </a:r>
            <a:r>
              <a:rPr lang="fr-FR" b="1" dirty="0" smtClean="0"/>
              <a:t>B2 </a:t>
            </a:r>
            <a:r>
              <a:rPr lang="fr-FR" b="1" dirty="0"/>
              <a:t>– LV1 </a:t>
            </a:r>
            <a:endParaRPr lang="fr-FR" b="1" dirty="0" smtClean="0"/>
          </a:p>
          <a:p>
            <a:pPr marL="0" indent="0">
              <a:buFont typeface="Arial" pitchFamily="34" charset="0"/>
              <a:buNone/>
              <a:defRPr/>
            </a:pPr>
            <a:endParaRPr lang="fr-FR" dirty="0" smtClean="0"/>
          </a:p>
          <a:p>
            <a:pPr>
              <a:buFont typeface="Wingdings" pitchFamily="2" charset="2"/>
              <a:buChar char="q"/>
              <a:defRPr/>
            </a:pPr>
            <a:r>
              <a:rPr lang="fr-FR" dirty="0" smtClean="0"/>
              <a:t>  </a:t>
            </a:r>
            <a:r>
              <a:rPr lang="fr-FR" dirty="0"/>
              <a:t>Identifier</a:t>
            </a:r>
          </a:p>
          <a:p>
            <a:pPr>
              <a:buFont typeface="Wingdings" pitchFamily="2" charset="2"/>
              <a:buChar char="q"/>
              <a:defRPr/>
            </a:pPr>
            <a:r>
              <a:rPr lang="fr-FR" dirty="0" smtClean="0"/>
              <a:t>  Repérer</a:t>
            </a:r>
            <a:endParaRPr lang="fr-FR" dirty="0"/>
          </a:p>
          <a:p>
            <a:pPr>
              <a:buFont typeface="Wingdings" pitchFamily="2" charset="2"/>
              <a:buChar char="q"/>
              <a:defRPr/>
            </a:pPr>
            <a:r>
              <a:rPr lang="fr-FR" dirty="0" smtClean="0"/>
              <a:t>  Comprendre</a:t>
            </a:r>
            <a:endParaRPr lang="fr-FR" dirty="0"/>
          </a:p>
          <a:p>
            <a:pPr>
              <a:buFont typeface="Wingdings" pitchFamily="2" charset="2"/>
              <a:buChar char="q"/>
              <a:defRPr/>
            </a:pPr>
            <a:r>
              <a:rPr lang="fr-FR" dirty="0" smtClean="0"/>
              <a:t>  </a:t>
            </a:r>
            <a:r>
              <a:rPr lang="fr-FR" b="1" dirty="0" smtClean="0"/>
              <a:t>Percevoir </a:t>
            </a:r>
            <a:r>
              <a:rPr lang="fr-FR" dirty="0" smtClean="0"/>
              <a:t>                                                </a:t>
            </a:r>
            <a:endParaRPr lang="fr-FR" dirty="0"/>
          </a:p>
        </p:txBody>
      </p:sp>
      <p:sp>
        <p:nvSpPr>
          <p:cNvPr id="4" name="Espace réservé du contenu 3"/>
          <p:cNvSpPr>
            <a:spLocks noGrp="1"/>
          </p:cNvSpPr>
          <p:nvPr>
            <p:ph sz="half" idx="2"/>
          </p:nvPr>
        </p:nvSpPr>
        <p:spPr>
          <a:xfrm>
            <a:off x="4648200" y="1679575"/>
            <a:ext cx="4038600" cy="4752975"/>
          </a:xfrm>
        </p:spPr>
        <p:txBody>
          <a:bodyPr/>
          <a:lstStyle/>
          <a:p>
            <a:pPr>
              <a:buFont typeface="Arial" pitchFamily="34" charset="0"/>
              <a:buChar char="•"/>
              <a:defRPr/>
            </a:pPr>
            <a:r>
              <a:rPr lang="fr-FR" dirty="0"/>
              <a:t>APTITUDES </a:t>
            </a:r>
            <a:r>
              <a:rPr lang="fr-FR" dirty="0" smtClean="0"/>
              <a:t>EVALUEES: </a:t>
            </a:r>
            <a:endParaRPr lang="fr-FR" dirty="0"/>
          </a:p>
          <a:p>
            <a:pPr marL="0" indent="0">
              <a:buFont typeface="Arial" pitchFamily="34" charset="0"/>
              <a:buNone/>
              <a:defRPr/>
            </a:pPr>
            <a:r>
              <a:rPr lang="fr-FR" dirty="0"/>
              <a:t> </a:t>
            </a:r>
            <a:r>
              <a:rPr lang="fr-FR" dirty="0" smtClean="0"/>
              <a:t>   </a:t>
            </a:r>
            <a:r>
              <a:rPr lang="fr-FR" b="1" dirty="0" smtClean="0"/>
              <a:t>B1 </a:t>
            </a:r>
            <a:r>
              <a:rPr lang="fr-FR" b="1" dirty="0"/>
              <a:t>– </a:t>
            </a:r>
            <a:r>
              <a:rPr lang="fr-FR" b="1" dirty="0" smtClean="0"/>
              <a:t>LV2</a:t>
            </a:r>
          </a:p>
          <a:p>
            <a:pPr marL="0" indent="0">
              <a:buFont typeface="Arial" pitchFamily="34" charset="0"/>
              <a:buNone/>
              <a:defRPr/>
            </a:pPr>
            <a:endParaRPr lang="fr-FR" dirty="0"/>
          </a:p>
          <a:p>
            <a:pPr>
              <a:buFont typeface="Wingdings" pitchFamily="2" charset="2"/>
              <a:buChar char="q"/>
              <a:defRPr/>
            </a:pPr>
            <a:r>
              <a:rPr lang="fr-FR" dirty="0" smtClean="0"/>
              <a:t>  Identifier</a:t>
            </a:r>
            <a:endParaRPr lang="fr-FR" dirty="0"/>
          </a:p>
          <a:p>
            <a:pPr>
              <a:buFont typeface="Wingdings" pitchFamily="2" charset="2"/>
              <a:buChar char="q"/>
              <a:defRPr/>
            </a:pPr>
            <a:r>
              <a:rPr lang="fr-FR" dirty="0" smtClean="0"/>
              <a:t>  Repérer</a:t>
            </a:r>
            <a:endParaRPr lang="fr-FR" dirty="0"/>
          </a:p>
          <a:p>
            <a:pPr>
              <a:buFont typeface="Wingdings" pitchFamily="2" charset="2"/>
              <a:buChar char="q"/>
              <a:defRPr/>
            </a:pPr>
            <a:r>
              <a:rPr lang="fr-FR" dirty="0" smtClean="0"/>
              <a:t>  Comprendre</a:t>
            </a:r>
            <a:endParaRPr lang="fr-FR" dirty="0"/>
          </a:p>
        </p:txBody>
      </p:sp>
      <p:sp>
        <p:nvSpPr>
          <p:cNvPr id="91142" name="Espace réservé du numéro de diapositive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7ABC8E-D30E-419B-BA36-84F41F528899}" type="slidenum">
              <a:rPr lang="fr-FR" smtClean="0">
                <a:solidFill>
                  <a:srgbClr val="898989"/>
                </a:solidFill>
              </a:rPr>
              <a:pPr fontAlgn="base">
                <a:spcBef>
                  <a:spcPct val="0"/>
                </a:spcBef>
                <a:spcAft>
                  <a:spcPct val="0"/>
                </a:spcAft>
              </a:pPr>
              <a:t>25</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8370"/>
            <a:ext cx="8229600" cy="1200150"/>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b="1" dirty="0" smtClean="0"/>
              <a:t>Expression écrite</a:t>
            </a:r>
            <a:endParaRPr lang="fr-FR" b="1" dirty="0"/>
          </a:p>
        </p:txBody>
      </p:sp>
      <p:sp>
        <p:nvSpPr>
          <p:cNvPr id="3" name="Espace réservé du contenu 2"/>
          <p:cNvSpPr>
            <a:spLocks noGrp="1"/>
          </p:cNvSpPr>
          <p:nvPr>
            <p:ph idx="1"/>
          </p:nvPr>
        </p:nvSpPr>
        <p:spPr/>
        <p:txBody>
          <a:bodyPr/>
          <a:lstStyle/>
          <a:p>
            <a:pPr marL="0" indent="0">
              <a:buFont typeface="Arial" pitchFamily="34" charset="0"/>
              <a:buNone/>
              <a:defRPr/>
            </a:pPr>
            <a:endParaRPr lang="fr-FR" sz="2400" dirty="0" smtClean="0"/>
          </a:p>
          <a:p>
            <a:pPr algn="just">
              <a:buFont typeface="Arial" pitchFamily="34" charset="0"/>
              <a:buChar char="•"/>
              <a:defRPr/>
            </a:pPr>
            <a:r>
              <a:rPr lang="fr-FR" sz="2400" dirty="0" smtClean="0"/>
              <a:t>Le candidat rédige un ou plusieurs textes prenant appui sur des événements, des faits ou des prises de position identifiés dans la partie compréhension (niveau B1) </a:t>
            </a:r>
          </a:p>
          <a:p>
            <a:pPr marL="0" indent="0">
              <a:buFont typeface="Arial" pitchFamily="34" charset="0"/>
              <a:buNone/>
              <a:defRPr/>
            </a:pPr>
            <a:endParaRPr lang="fr-FR" sz="1600" dirty="0" smtClean="0"/>
          </a:p>
          <a:p>
            <a:pPr algn="just">
              <a:buFont typeface="Arial" pitchFamily="34" charset="0"/>
              <a:buChar char="•"/>
              <a:defRPr/>
            </a:pPr>
            <a:r>
              <a:rPr lang="fr-FR" sz="2400" dirty="0" smtClean="0"/>
              <a:t>Le candidat construit une argumentation personnelle à propos d’un thème en relation avec les documents servant de supports à l’évaluation de la compréhension de l’écrit ou à partir d’un nouveau document « tremplin » en relation avec les documents-supports de la compréhension écrite (niveau B2)</a:t>
            </a:r>
          </a:p>
          <a:p>
            <a:pPr marL="0" indent="0">
              <a:buFont typeface="Arial" pitchFamily="34" charset="0"/>
              <a:buNone/>
              <a:defRPr/>
            </a:pPr>
            <a:endParaRPr lang="fr-FR" sz="2400" dirty="0"/>
          </a:p>
        </p:txBody>
      </p:sp>
      <p:sp>
        <p:nvSpPr>
          <p:cNvPr id="92165" name="Espace réservé du numéro de diapositive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861784-8E0C-4229-957B-AC0E07974369}" type="slidenum">
              <a:rPr lang="fr-FR" smtClean="0">
                <a:solidFill>
                  <a:srgbClr val="898989"/>
                </a:solidFill>
              </a:rPr>
              <a:pPr fontAlgn="base">
                <a:spcBef>
                  <a:spcPct val="0"/>
                </a:spcBef>
                <a:spcAft>
                  <a:spcPct val="0"/>
                </a:spcAft>
              </a:pPr>
              <a:t>26</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8370"/>
            <a:ext cx="8229600" cy="1200150"/>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sz="3600" b="1" dirty="0" smtClean="0"/>
              <a:t>Expression écrite</a:t>
            </a:r>
            <a:endParaRPr lang="fr-FR" sz="3600" b="1" dirty="0"/>
          </a:p>
        </p:txBody>
      </p:sp>
      <p:sp>
        <p:nvSpPr>
          <p:cNvPr id="93188" name="Espace réservé du contenu 3"/>
          <p:cNvSpPr>
            <a:spLocks noGrp="1"/>
          </p:cNvSpPr>
          <p:nvPr>
            <p:ph sz="half" idx="1"/>
          </p:nvPr>
        </p:nvSpPr>
        <p:spPr>
          <a:xfrm>
            <a:off x="457200" y="1679575"/>
            <a:ext cx="4038600" cy="4752975"/>
          </a:xfrm>
        </p:spPr>
        <p:txBody>
          <a:bodyPr/>
          <a:lstStyle/>
          <a:p>
            <a:r>
              <a:rPr lang="fr-FR" dirty="0" smtClean="0"/>
              <a:t>CAPACITES  EVALUEES: </a:t>
            </a:r>
            <a:r>
              <a:rPr lang="fr-FR" b="1" dirty="0" smtClean="0"/>
              <a:t>B2 – LV1 </a:t>
            </a:r>
          </a:p>
          <a:p>
            <a:pPr>
              <a:buFont typeface="Wingdings" pitchFamily="2" charset="2"/>
              <a:buChar char="q"/>
            </a:pPr>
            <a:r>
              <a:rPr lang="fr-FR" dirty="0" smtClean="0"/>
              <a:t> Construire un texte</a:t>
            </a:r>
          </a:p>
          <a:p>
            <a:pPr>
              <a:buFont typeface="Wingdings" pitchFamily="2" charset="2"/>
              <a:buChar char="q"/>
            </a:pPr>
            <a:r>
              <a:rPr lang="fr-FR" dirty="0" smtClean="0"/>
              <a:t> Rédiger dans une langue correcte</a:t>
            </a:r>
          </a:p>
          <a:p>
            <a:pPr>
              <a:buFont typeface="Wingdings" pitchFamily="2" charset="2"/>
              <a:buChar char="q"/>
            </a:pPr>
            <a:r>
              <a:rPr lang="fr-FR" dirty="0" smtClean="0"/>
              <a:t> Articuler son discours</a:t>
            </a:r>
          </a:p>
          <a:p>
            <a:pPr>
              <a:buFont typeface="Wingdings" pitchFamily="2" charset="2"/>
              <a:buChar char="q"/>
            </a:pPr>
            <a:r>
              <a:rPr lang="fr-FR" b="1" dirty="0" smtClean="0"/>
              <a:t> Argumenter</a:t>
            </a:r>
          </a:p>
          <a:p>
            <a:pPr>
              <a:buFont typeface="Wingdings" pitchFamily="2" charset="2"/>
              <a:buChar char="q"/>
            </a:pPr>
            <a:r>
              <a:rPr lang="fr-FR" b="1" dirty="0" smtClean="0"/>
              <a:t> Nuancer</a:t>
            </a:r>
          </a:p>
          <a:p>
            <a:pPr>
              <a:buFont typeface="Wingdings" pitchFamily="2" charset="2"/>
              <a:buChar char="q"/>
            </a:pPr>
            <a:r>
              <a:rPr lang="fr-FR" b="1" dirty="0" smtClean="0"/>
              <a:t> Justifier une prise de  position</a:t>
            </a:r>
          </a:p>
        </p:txBody>
      </p:sp>
      <p:sp>
        <p:nvSpPr>
          <p:cNvPr id="5" name="Espace réservé du contenu 4"/>
          <p:cNvSpPr>
            <a:spLocks noGrp="1"/>
          </p:cNvSpPr>
          <p:nvPr>
            <p:ph sz="half" idx="2"/>
          </p:nvPr>
        </p:nvSpPr>
        <p:spPr>
          <a:xfrm>
            <a:off x="4648200" y="1679575"/>
            <a:ext cx="4038600" cy="4752975"/>
          </a:xfrm>
        </p:spPr>
        <p:txBody>
          <a:bodyPr/>
          <a:lstStyle/>
          <a:p>
            <a:pPr>
              <a:buFont typeface="Arial" pitchFamily="34" charset="0"/>
              <a:buChar char="•"/>
              <a:defRPr/>
            </a:pPr>
            <a:r>
              <a:rPr lang="fr-FR" dirty="0" smtClean="0"/>
              <a:t>CAPACITES  EVALUEES:</a:t>
            </a:r>
            <a:endParaRPr lang="fr-FR" dirty="0"/>
          </a:p>
          <a:p>
            <a:pPr marL="0" indent="0">
              <a:buFont typeface="Arial" pitchFamily="34" charset="0"/>
              <a:buNone/>
              <a:defRPr/>
            </a:pPr>
            <a:r>
              <a:rPr lang="fr-FR" b="1" dirty="0"/>
              <a:t>B1 – LV2</a:t>
            </a:r>
          </a:p>
          <a:p>
            <a:pPr>
              <a:buFont typeface="Wingdings" pitchFamily="2" charset="2"/>
              <a:buChar char="q"/>
              <a:defRPr/>
            </a:pPr>
            <a:r>
              <a:rPr lang="fr-FR" dirty="0"/>
              <a:t>Construire un texte</a:t>
            </a:r>
          </a:p>
          <a:p>
            <a:pPr>
              <a:buFont typeface="Wingdings" pitchFamily="2" charset="2"/>
              <a:buChar char="q"/>
              <a:defRPr/>
            </a:pPr>
            <a:r>
              <a:rPr lang="fr-FR" dirty="0"/>
              <a:t>Rédiger dans </a:t>
            </a:r>
            <a:r>
              <a:rPr lang="fr-FR" dirty="0" smtClean="0"/>
              <a:t>une langue </a:t>
            </a:r>
            <a:r>
              <a:rPr lang="fr-FR" dirty="0"/>
              <a:t>correcte</a:t>
            </a:r>
          </a:p>
          <a:p>
            <a:pPr>
              <a:buFont typeface="Wingdings" pitchFamily="2" charset="2"/>
              <a:buChar char="q"/>
              <a:defRPr/>
            </a:pPr>
            <a:r>
              <a:rPr lang="fr-FR" dirty="0"/>
              <a:t>Articuler le discours</a:t>
            </a:r>
          </a:p>
        </p:txBody>
      </p:sp>
      <p:sp>
        <p:nvSpPr>
          <p:cNvPr id="93190" name="Espace réservé du numéro de diapositive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C74740D-553B-4194-AB70-FAE8E3046B09}" type="slidenum">
              <a:rPr lang="fr-FR" smtClean="0">
                <a:solidFill>
                  <a:srgbClr val="898989"/>
                </a:solidFill>
              </a:rPr>
              <a:pPr fontAlgn="base">
                <a:spcBef>
                  <a:spcPct val="0"/>
                </a:spcBef>
                <a:spcAft>
                  <a:spcPct val="0"/>
                </a:spcAft>
              </a:pPr>
              <a:t>27</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a:xfrm>
            <a:off x="395536" y="226472"/>
            <a:ext cx="8229600" cy="1323439"/>
          </a:xfrm>
          <a:solidFill>
            <a:srgbClr val="EEECE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spAutoFit/>
          </a:bodyPr>
          <a:lstStyle/>
          <a:p>
            <a:pPr fontAlgn="auto">
              <a:spcAft>
                <a:spcPts val="0"/>
              </a:spcAft>
              <a:defRPr/>
            </a:pPr>
            <a:endParaRPr lang="fr-FR" sz="2400" b="1" dirty="0" smtClean="0"/>
          </a:p>
          <a:p>
            <a:pPr fontAlgn="auto">
              <a:spcAft>
                <a:spcPts val="0"/>
              </a:spcAft>
              <a:defRPr/>
            </a:pPr>
            <a:r>
              <a:rPr lang="fr-FR" sz="3200" b="1" dirty="0">
                <a:latin typeface="Arial"/>
                <a:cs typeface="Arial"/>
              </a:rPr>
              <a:t>Textes de référence</a:t>
            </a:r>
            <a:endParaRPr lang="fr-FR" sz="3200" dirty="0">
              <a:latin typeface="Arial"/>
              <a:cs typeface="Arial"/>
            </a:endParaRPr>
          </a:p>
          <a:p>
            <a:pPr fontAlgn="auto">
              <a:spcAft>
                <a:spcPts val="0"/>
              </a:spcAft>
              <a:defRPr/>
            </a:pPr>
            <a:endParaRPr lang="fr-FR" sz="2400" dirty="0"/>
          </a:p>
        </p:txBody>
      </p:sp>
      <p:sp>
        <p:nvSpPr>
          <p:cNvPr id="3" name="Espace réservé du contenu 2"/>
          <p:cNvSpPr>
            <a:spLocks noGrp="1"/>
          </p:cNvSpPr>
          <p:nvPr>
            <p:ph idx="1"/>
          </p:nvPr>
        </p:nvSpPr>
        <p:spPr>
          <a:xfrm>
            <a:off x="468313" y="1655763"/>
            <a:ext cx="8229600" cy="4752975"/>
          </a:xfrm>
        </p:spPr>
        <p:txBody>
          <a:bodyPr rtlCol="0">
            <a:normAutofit fontScale="25000" lnSpcReduction="20000"/>
          </a:bodyPr>
          <a:lstStyle/>
          <a:p>
            <a:pPr marL="0" indent="0" fontAlgn="auto">
              <a:spcAft>
                <a:spcPts val="0"/>
              </a:spcAft>
              <a:buFont typeface="Arial"/>
              <a:buNone/>
              <a:defRPr/>
            </a:pPr>
            <a:endParaRPr lang="fr-FR" b="1" i="1" dirty="0" smtClean="0">
              <a:latin typeface="Arial"/>
            </a:endParaRPr>
          </a:p>
          <a:p>
            <a:pPr marL="0" indent="0" fontAlgn="auto">
              <a:spcAft>
                <a:spcPts val="0"/>
              </a:spcAft>
              <a:buFont typeface="Arial"/>
              <a:buNone/>
              <a:defRPr/>
            </a:pPr>
            <a:r>
              <a:rPr lang="fr-FR" sz="6400" b="1" u="sng" dirty="0" smtClean="0">
                <a:solidFill>
                  <a:srgbClr val="0000FF"/>
                </a:solidFill>
                <a:latin typeface="Arial"/>
              </a:rPr>
              <a:t>B.O</a:t>
            </a:r>
            <a:r>
              <a:rPr lang="fr-FR" sz="6400" b="1" u="sng" dirty="0">
                <a:solidFill>
                  <a:srgbClr val="0000FF"/>
                </a:solidFill>
                <a:latin typeface="Arial"/>
              </a:rPr>
              <a:t>. n°12 du 22 mars </a:t>
            </a:r>
            <a:r>
              <a:rPr lang="fr-FR" sz="6400" b="1" u="sng" dirty="0" smtClean="0">
                <a:solidFill>
                  <a:srgbClr val="0000FF"/>
                </a:solidFill>
                <a:latin typeface="Arial"/>
              </a:rPr>
              <a:t>2012</a:t>
            </a:r>
          </a:p>
          <a:p>
            <a:pPr marL="0" indent="0" fontAlgn="auto">
              <a:spcAft>
                <a:spcPts val="0"/>
              </a:spcAft>
              <a:buFont typeface="Arial"/>
              <a:buNone/>
              <a:defRPr/>
            </a:pPr>
            <a:endParaRPr lang="fr-FR" sz="4300" b="1" i="1" dirty="0" smtClean="0">
              <a:latin typeface="Arial"/>
            </a:endParaRPr>
          </a:p>
          <a:p>
            <a:pPr marL="0" indent="0" fontAlgn="auto">
              <a:spcAft>
                <a:spcPts val="0"/>
              </a:spcAft>
              <a:buFont typeface="Arial"/>
              <a:buNone/>
              <a:defRPr/>
            </a:pPr>
            <a:endParaRPr lang="fr-FR" sz="4300" b="1" dirty="0">
              <a:latin typeface="Arial"/>
            </a:endParaRPr>
          </a:p>
          <a:p>
            <a:pPr algn="just" fontAlgn="auto">
              <a:spcAft>
                <a:spcPts val="0"/>
              </a:spcAft>
              <a:buFont typeface="Wingdings" charset="2"/>
              <a:buChar char="§"/>
              <a:defRPr/>
            </a:pPr>
            <a:r>
              <a:rPr lang="fr-FR" sz="6400" b="1" dirty="0" smtClean="0">
                <a:solidFill>
                  <a:srgbClr val="000000"/>
                </a:solidFill>
                <a:latin typeface="Arial"/>
              </a:rPr>
              <a:t>Dispense </a:t>
            </a:r>
            <a:r>
              <a:rPr lang="fr-FR" sz="6400" b="1" dirty="0">
                <a:solidFill>
                  <a:srgbClr val="000000"/>
                </a:solidFill>
                <a:latin typeface="Arial"/>
              </a:rPr>
              <a:t>et adaptation de certaines épreuves ou parties d’épreuves</a:t>
            </a:r>
          </a:p>
          <a:p>
            <a:pPr marL="0" indent="0" algn="just" fontAlgn="auto">
              <a:spcAft>
                <a:spcPts val="0"/>
              </a:spcAft>
              <a:buFont typeface="Arial"/>
              <a:buNone/>
              <a:defRPr/>
            </a:pPr>
            <a:r>
              <a:rPr lang="fr-FR" sz="6400" b="1" dirty="0">
                <a:solidFill>
                  <a:srgbClr val="000000"/>
                </a:solidFill>
                <a:latin typeface="Arial"/>
              </a:rPr>
              <a:t>obligatoires de langue vivante </a:t>
            </a:r>
            <a:r>
              <a:rPr lang="fr-FR" sz="6400" dirty="0">
                <a:solidFill>
                  <a:srgbClr val="000000"/>
                </a:solidFill>
                <a:latin typeface="Arial"/>
              </a:rPr>
              <a:t>pour les candidats présentant une</a:t>
            </a:r>
          </a:p>
          <a:p>
            <a:pPr marL="0" indent="0" algn="just" fontAlgn="auto">
              <a:spcAft>
                <a:spcPts val="0"/>
              </a:spcAft>
              <a:buFont typeface="Arial"/>
              <a:buNone/>
              <a:defRPr/>
            </a:pPr>
            <a:r>
              <a:rPr lang="fr-FR" sz="6400" dirty="0">
                <a:solidFill>
                  <a:srgbClr val="000000"/>
                </a:solidFill>
                <a:latin typeface="Arial"/>
              </a:rPr>
              <a:t>déficience auditive, du langage écrit, du langage oral, de la parole, de</a:t>
            </a:r>
          </a:p>
          <a:p>
            <a:pPr marL="0" indent="0" algn="just" fontAlgn="auto">
              <a:spcAft>
                <a:spcPts val="0"/>
              </a:spcAft>
              <a:buFont typeface="Arial"/>
              <a:buNone/>
              <a:defRPr/>
            </a:pPr>
            <a:r>
              <a:rPr lang="fr-FR" sz="6400" dirty="0">
                <a:solidFill>
                  <a:srgbClr val="000000"/>
                </a:solidFill>
                <a:latin typeface="Arial"/>
              </a:rPr>
              <a:t>l’automatisation du langage écrit ou une déficience </a:t>
            </a:r>
            <a:r>
              <a:rPr lang="fr-FR" sz="6400" dirty="0" smtClean="0">
                <a:solidFill>
                  <a:srgbClr val="000000"/>
                </a:solidFill>
                <a:latin typeface="Arial"/>
              </a:rPr>
              <a:t>visuelle.</a:t>
            </a:r>
          </a:p>
          <a:p>
            <a:pPr marL="0" indent="0" algn="just" fontAlgn="auto">
              <a:spcAft>
                <a:spcPts val="0"/>
              </a:spcAft>
              <a:buFont typeface="Arial"/>
              <a:buNone/>
              <a:defRPr/>
            </a:pPr>
            <a:endParaRPr lang="fr-FR" sz="6400" dirty="0" smtClean="0">
              <a:solidFill>
                <a:srgbClr val="000000"/>
              </a:solidFill>
              <a:latin typeface="Arial"/>
            </a:endParaRPr>
          </a:p>
          <a:p>
            <a:pPr algn="just" fontAlgn="auto">
              <a:spcAft>
                <a:spcPts val="0"/>
              </a:spcAft>
              <a:buFont typeface="Wingdings" charset="2"/>
              <a:buChar char="§"/>
              <a:defRPr/>
            </a:pPr>
            <a:r>
              <a:rPr lang="fr-FR" sz="6400" dirty="0" smtClean="0">
                <a:solidFill>
                  <a:srgbClr val="000000"/>
                </a:solidFill>
                <a:latin typeface="Arial"/>
              </a:rPr>
              <a:t>Épreuve </a:t>
            </a:r>
            <a:r>
              <a:rPr lang="fr-FR" sz="6400" dirty="0">
                <a:solidFill>
                  <a:srgbClr val="000000"/>
                </a:solidFill>
                <a:latin typeface="Arial"/>
              </a:rPr>
              <a:t>de projet en enseignement spécifique à la spécialité et</a:t>
            </a:r>
          </a:p>
          <a:p>
            <a:pPr marL="0" indent="0" algn="just" fontAlgn="auto">
              <a:spcAft>
                <a:spcPts val="0"/>
              </a:spcAft>
              <a:buFont typeface="Arial"/>
              <a:buNone/>
              <a:defRPr/>
            </a:pPr>
            <a:r>
              <a:rPr lang="fr-FR" sz="6400" b="1" dirty="0">
                <a:solidFill>
                  <a:srgbClr val="000000"/>
                </a:solidFill>
                <a:latin typeface="Arial"/>
              </a:rPr>
              <a:t>épreuve d’enseignement technologique en langue vivante 1 dans la</a:t>
            </a:r>
          </a:p>
          <a:p>
            <a:pPr marL="0" indent="0" algn="just" fontAlgn="auto">
              <a:spcAft>
                <a:spcPts val="0"/>
              </a:spcAft>
              <a:buFont typeface="Arial"/>
              <a:buNone/>
              <a:defRPr/>
            </a:pPr>
            <a:r>
              <a:rPr lang="fr-FR" sz="6400" b="1" dirty="0">
                <a:solidFill>
                  <a:srgbClr val="000000"/>
                </a:solidFill>
                <a:latin typeface="Arial"/>
              </a:rPr>
              <a:t>série STL</a:t>
            </a:r>
            <a:r>
              <a:rPr lang="fr-FR" sz="6400" dirty="0">
                <a:solidFill>
                  <a:srgbClr val="000000"/>
                </a:solidFill>
                <a:latin typeface="Arial"/>
              </a:rPr>
              <a:t>, applicables à compter de la session </a:t>
            </a:r>
            <a:r>
              <a:rPr lang="fr-FR" sz="6400" dirty="0" smtClean="0">
                <a:solidFill>
                  <a:srgbClr val="000000"/>
                </a:solidFill>
                <a:latin typeface="Arial"/>
              </a:rPr>
              <a:t>2013.</a:t>
            </a:r>
            <a:endParaRPr lang="fr-FR" sz="6400" dirty="0">
              <a:solidFill>
                <a:srgbClr val="000000"/>
              </a:solidFill>
              <a:latin typeface="Arial"/>
            </a:endParaRPr>
          </a:p>
          <a:p>
            <a:pPr marL="0" indent="0" algn="just" fontAlgn="auto">
              <a:spcAft>
                <a:spcPts val="0"/>
              </a:spcAft>
              <a:buFont typeface="Arial"/>
              <a:buNone/>
              <a:defRPr/>
            </a:pPr>
            <a:endParaRPr lang="fr-FR" sz="6400" dirty="0" smtClean="0">
              <a:solidFill>
                <a:srgbClr val="000000"/>
              </a:solidFill>
              <a:latin typeface="Arial"/>
            </a:endParaRPr>
          </a:p>
          <a:p>
            <a:pPr algn="just" fontAlgn="auto">
              <a:spcAft>
                <a:spcPts val="0"/>
              </a:spcAft>
              <a:buFont typeface="Wingdings" charset="2"/>
              <a:buChar char="§"/>
              <a:defRPr/>
            </a:pPr>
            <a:r>
              <a:rPr lang="fr-FR" sz="6400" dirty="0" smtClean="0">
                <a:solidFill>
                  <a:srgbClr val="000000"/>
                </a:solidFill>
                <a:latin typeface="Arial"/>
              </a:rPr>
              <a:t>Épreuve </a:t>
            </a:r>
            <a:r>
              <a:rPr lang="fr-FR" sz="6400" dirty="0">
                <a:solidFill>
                  <a:srgbClr val="000000"/>
                </a:solidFill>
                <a:latin typeface="Arial"/>
              </a:rPr>
              <a:t>relative aux enseignements technologiques transversaux,</a:t>
            </a:r>
          </a:p>
          <a:p>
            <a:pPr marL="0" indent="0" algn="just" fontAlgn="auto">
              <a:spcAft>
                <a:spcPts val="0"/>
              </a:spcAft>
              <a:buFont typeface="Arial"/>
              <a:buNone/>
              <a:defRPr/>
            </a:pPr>
            <a:r>
              <a:rPr lang="fr-FR" sz="6400" dirty="0">
                <a:solidFill>
                  <a:srgbClr val="000000"/>
                </a:solidFill>
                <a:latin typeface="Arial"/>
              </a:rPr>
              <a:t>épreuve de projet en enseignement spécifique à la spécialité et</a:t>
            </a:r>
          </a:p>
          <a:p>
            <a:pPr marL="0" indent="0" algn="just" fontAlgn="auto">
              <a:spcAft>
                <a:spcPts val="0"/>
              </a:spcAft>
              <a:buFont typeface="Arial"/>
              <a:buNone/>
              <a:defRPr/>
            </a:pPr>
            <a:r>
              <a:rPr lang="fr-FR" sz="6400" b="1" dirty="0">
                <a:solidFill>
                  <a:srgbClr val="000000"/>
                </a:solidFill>
                <a:latin typeface="Arial"/>
              </a:rPr>
              <a:t>épreuve d’enseignement technologique en langue vivante 1 </a:t>
            </a:r>
            <a:r>
              <a:rPr lang="fr-FR" sz="6400" b="1" dirty="0" smtClean="0">
                <a:solidFill>
                  <a:srgbClr val="000000"/>
                </a:solidFill>
                <a:latin typeface="Arial"/>
              </a:rPr>
              <a:t>dans la </a:t>
            </a:r>
            <a:r>
              <a:rPr lang="fr-FR" sz="6400" b="1" dirty="0">
                <a:solidFill>
                  <a:srgbClr val="000000"/>
                </a:solidFill>
                <a:latin typeface="Arial"/>
              </a:rPr>
              <a:t>série</a:t>
            </a:r>
          </a:p>
          <a:p>
            <a:pPr marL="0" indent="0" algn="just" fontAlgn="auto">
              <a:spcAft>
                <a:spcPts val="0"/>
              </a:spcAft>
              <a:buFont typeface="Arial"/>
              <a:buNone/>
              <a:defRPr/>
            </a:pPr>
            <a:r>
              <a:rPr lang="fr-FR" sz="6400" b="1" dirty="0">
                <a:solidFill>
                  <a:srgbClr val="000000"/>
                </a:solidFill>
                <a:latin typeface="Arial"/>
              </a:rPr>
              <a:t>STI2D,</a:t>
            </a:r>
            <a:r>
              <a:rPr lang="fr-FR" sz="6400" dirty="0">
                <a:solidFill>
                  <a:srgbClr val="000000"/>
                </a:solidFill>
                <a:latin typeface="Arial"/>
              </a:rPr>
              <a:t> applicables à compter de la session </a:t>
            </a:r>
            <a:r>
              <a:rPr lang="fr-FR" sz="6400" dirty="0" smtClean="0">
                <a:solidFill>
                  <a:srgbClr val="000000"/>
                </a:solidFill>
                <a:latin typeface="Arial"/>
              </a:rPr>
              <a:t>2013.</a:t>
            </a:r>
          </a:p>
          <a:p>
            <a:pPr marL="0" indent="0" algn="just" fontAlgn="auto">
              <a:spcAft>
                <a:spcPts val="0"/>
              </a:spcAft>
              <a:buFont typeface="Arial"/>
              <a:buNone/>
              <a:defRPr/>
            </a:pPr>
            <a:endParaRPr lang="fr-FR" sz="6400" dirty="0" smtClean="0">
              <a:solidFill>
                <a:srgbClr val="000000"/>
              </a:solidFill>
              <a:latin typeface="Arial"/>
            </a:endParaRPr>
          </a:p>
          <a:p>
            <a:pPr algn="just" fontAlgn="auto">
              <a:spcAft>
                <a:spcPts val="0"/>
              </a:spcAft>
              <a:buFont typeface="Wingdings" charset="2"/>
              <a:buChar char="§"/>
              <a:defRPr/>
            </a:pPr>
            <a:r>
              <a:rPr lang="fr-FR" sz="6400" dirty="0" smtClean="0">
                <a:solidFill>
                  <a:srgbClr val="000000"/>
                </a:solidFill>
                <a:latin typeface="Arial"/>
              </a:rPr>
              <a:t>Définition de </a:t>
            </a:r>
            <a:r>
              <a:rPr lang="fr-FR" sz="6400" b="1" dirty="0" smtClean="0">
                <a:solidFill>
                  <a:srgbClr val="000000"/>
                </a:solidFill>
                <a:latin typeface="Arial"/>
              </a:rPr>
              <a:t>l’épreuve de projet en design et arts appliqués et </a:t>
            </a:r>
          </a:p>
          <a:p>
            <a:pPr marL="0" indent="0" algn="just" fontAlgn="auto">
              <a:spcAft>
                <a:spcPts val="0"/>
              </a:spcAft>
              <a:buFont typeface="Arial"/>
              <a:buNone/>
              <a:defRPr/>
            </a:pPr>
            <a:r>
              <a:rPr lang="fr-FR" sz="6400" b="1" dirty="0" smtClean="0">
                <a:solidFill>
                  <a:srgbClr val="000000"/>
                </a:solidFill>
                <a:latin typeface="Arial"/>
              </a:rPr>
              <a:t>de design et arts appliqués en langue vivante 1 dans la série STD2A</a:t>
            </a:r>
            <a:r>
              <a:rPr lang="fr-FR" sz="6400" dirty="0" smtClean="0">
                <a:solidFill>
                  <a:srgbClr val="000000"/>
                </a:solidFill>
                <a:latin typeface="Arial"/>
              </a:rPr>
              <a:t>,</a:t>
            </a:r>
          </a:p>
          <a:p>
            <a:pPr marL="0" indent="0" algn="just" fontAlgn="auto">
              <a:spcAft>
                <a:spcPts val="0"/>
              </a:spcAft>
              <a:buFont typeface="Arial"/>
              <a:buNone/>
              <a:defRPr/>
            </a:pPr>
            <a:r>
              <a:rPr lang="fr-FR" sz="6400" dirty="0" smtClean="0">
                <a:solidFill>
                  <a:srgbClr val="000000"/>
                </a:solidFill>
                <a:latin typeface="Arial"/>
              </a:rPr>
              <a:t> applicable à compter de la session 201</a:t>
            </a:r>
            <a:r>
              <a:rPr lang="fr-FR" sz="5600" dirty="0" smtClean="0">
                <a:solidFill>
                  <a:srgbClr val="000000"/>
                </a:solidFill>
                <a:latin typeface="Arial"/>
              </a:rPr>
              <a:t>3.</a:t>
            </a:r>
          </a:p>
          <a:p>
            <a:pPr marL="0" indent="0" algn="just" fontAlgn="auto">
              <a:spcAft>
                <a:spcPts val="0"/>
              </a:spcAft>
              <a:buFont typeface="Arial"/>
              <a:buNone/>
              <a:defRPr/>
            </a:pPr>
            <a:endParaRPr lang="fr-FR" sz="2600" dirty="0">
              <a:solidFill>
                <a:srgbClr val="000000"/>
              </a:solidFill>
              <a:latin typeface="Arial"/>
            </a:endParaRPr>
          </a:p>
          <a:p>
            <a:pPr algn="just" fontAlgn="auto">
              <a:spcAft>
                <a:spcPts val="0"/>
              </a:spcAft>
              <a:buFont typeface="Wingdings" charset="2"/>
              <a:buChar char="§"/>
              <a:defRPr/>
            </a:pPr>
            <a:endParaRPr lang="fr-FR" sz="2600" dirty="0">
              <a:solidFill>
                <a:srgbClr val="000000"/>
              </a:solidFill>
              <a:latin typeface="Arial"/>
            </a:endParaRPr>
          </a:p>
        </p:txBody>
      </p:sp>
      <p:sp>
        <p:nvSpPr>
          <p:cNvPr id="4" name="Espace réservé du numéro de diapositive 3"/>
          <p:cNvSpPr>
            <a:spLocks noGrp="1"/>
          </p:cNvSpPr>
          <p:nvPr>
            <p:ph type="sldNum" sz="quarter" idx="12"/>
          </p:nvPr>
        </p:nvSpPr>
        <p:spPr/>
        <p:txBody>
          <a:bodyPr/>
          <a:lstStyle/>
          <a:p>
            <a:pPr>
              <a:defRPr/>
            </a:pPr>
            <a:fld id="{00BA4043-CD7F-4015-8B3B-C24353A768CA}" type="slidenum">
              <a:rPr lang="fr-BE"/>
              <a:pPr>
                <a:defRPr/>
              </a:pPr>
              <a:t>3</a:t>
            </a:fld>
            <a:endParaRPr lang="fr-BE"/>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288" y="1655763"/>
            <a:ext cx="8229600" cy="4752975"/>
          </a:xfrm>
        </p:spPr>
        <p:txBody>
          <a:bodyPr rtlCol="0">
            <a:normAutofit fontScale="92500" lnSpcReduction="20000"/>
          </a:bodyPr>
          <a:lstStyle/>
          <a:p>
            <a:pPr marL="0" indent="0" algn="just" fontAlgn="auto">
              <a:lnSpc>
                <a:spcPct val="90000"/>
              </a:lnSpc>
              <a:spcAft>
                <a:spcPts val="0"/>
              </a:spcAft>
              <a:buFont typeface="Arial"/>
              <a:buNone/>
              <a:defRPr/>
            </a:pPr>
            <a:endParaRPr lang="fr-FR" sz="2400" b="1" i="1" dirty="0" smtClean="0">
              <a:solidFill>
                <a:srgbClr val="000000"/>
              </a:solidFill>
              <a:latin typeface="Arial" pitchFamily="34" charset="0"/>
              <a:cs typeface="Arial" pitchFamily="34" charset="0"/>
            </a:endParaRPr>
          </a:p>
          <a:p>
            <a:pPr marL="0" indent="0" algn="just" fontAlgn="auto">
              <a:lnSpc>
                <a:spcPct val="90000"/>
              </a:lnSpc>
              <a:spcAft>
                <a:spcPts val="0"/>
              </a:spcAft>
              <a:buFont typeface="Arial"/>
              <a:buNone/>
              <a:defRPr/>
            </a:pPr>
            <a:r>
              <a:rPr lang="fr-FR" sz="2400" b="1" u="sng" dirty="0" smtClean="0">
                <a:solidFill>
                  <a:srgbClr val="0000FF"/>
                </a:solidFill>
                <a:latin typeface="Arial" pitchFamily="34" charset="0"/>
                <a:cs typeface="Arial" pitchFamily="34" charset="0"/>
              </a:rPr>
              <a:t>BO </a:t>
            </a:r>
            <a:r>
              <a:rPr lang="fr-FR" sz="2400" b="1" u="sng" dirty="0">
                <a:solidFill>
                  <a:srgbClr val="0000FF"/>
                </a:solidFill>
                <a:latin typeface="Arial" pitchFamily="34" charset="0"/>
                <a:cs typeface="Arial" pitchFamily="34" charset="0"/>
              </a:rPr>
              <a:t>spécial n° 9 du 30 septembre 2010 </a:t>
            </a:r>
            <a:endParaRPr lang="fr-FR" sz="2400" b="1" u="sng" dirty="0" smtClean="0">
              <a:solidFill>
                <a:srgbClr val="0000FF"/>
              </a:solidFill>
              <a:latin typeface="Arial" pitchFamily="34" charset="0"/>
              <a:cs typeface="Arial" pitchFamily="34" charset="0"/>
            </a:endParaRPr>
          </a:p>
          <a:p>
            <a:pPr marL="0" indent="0" algn="just" fontAlgn="auto">
              <a:lnSpc>
                <a:spcPct val="90000"/>
              </a:lnSpc>
              <a:spcAft>
                <a:spcPts val="0"/>
              </a:spcAft>
              <a:buFont typeface="Arial"/>
              <a:buNone/>
              <a:defRPr/>
            </a:pPr>
            <a:endParaRPr lang="fr-FR" sz="1600" b="1" dirty="0">
              <a:solidFill>
                <a:srgbClr val="000000"/>
              </a:solidFill>
              <a:latin typeface="Arial" pitchFamily="34" charset="0"/>
              <a:cs typeface="Arial" pitchFamily="34" charset="0"/>
            </a:endParaRPr>
          </a:p>
          <a:p>
            <a:pPr marL="432000" indent="-649288" fontAlgn="auto">
              <a:lnSpc>
                <a:spcPct val="90000"/>
              </a:lnSpc>
              <a:spcBef>
                <a:spcPts val="600"/>
              </a:spcBef>
              <a:spcAft>
                <a:spcPts val="0"/>
              </a:spcAft>
              <a:buFont typeface="Arial"/>
              <a:buNone/>
              <a:defRPr/>
            </a:pPr>
            <a:r>
              <a:rPr lang="fr-FR" sz="2000" dirty="0">
                <a:solidFill>
                  <a:prstClr val="black"/>
                </a:solidFill>
                <a:latin typeface="Arial" pitchFamily="34" charset="0"/>
                <a:cs typeface="Arial" pitchFamily="34" charset="0"/>
                <a:sym typeface="Arial Italic" pitchFamily="-4" charset="0"/>
              </a:rPr>
              <a:t>Programme d'enseignement de langues vivantes du </a:t>
            </a:r>
            <a:r>
              <a:rPr lang="fr-FR" sz="2000" dirty="0" smtClean="0">
                <a:solidFill>
                  <a:prstClr val="black"/>
                </a:solidFill>
                <a:latin typeface="Arial" pitchFamily="34" charset="0"/>
                <a:cs typeface="Arial" pitchFamily="34" charset="0"/>
                <a:sym typeface="Arial Italic" pitchFamily="-4" charset="0"/>
              </a:rPr>
              <a:t>cycle terminal</a:t>
            </a:r>
          </a:p>
          <a:p>
            <a:pPr marL="432000" indent="-649288" fontAlgn="auto">
              <a:lnSpc>
                <a:spcPct val="90000"/>
              </a:lnSpc>
              <a:spcBef>
                <a:spcPts val="600"/>
              </a:spcBef>
              <a:spcAft>
                <a:spcPts val="0"/>
              </a:spcAft>
              <a:buFont typeface="Arial"/>
              <a:buNone/>
              <a:defRPr/>
            </a:pPr>
            <a:r>
              <a:rPr lang="fr-FR" sz="2000" dirty="0" smtClean="0">
                <a:solidFill>
                  <a:prstClr val="black"/>
                </a:solidFill>
                <a:latin typeface="Arial" pitchFamily="34" charset="0"/>
                <a:cs typeface="Arial" pitchFamily="34" charset="0"/>
                <a:sym typeface="Arial Italic" pitchFamily="-4" charset="0"/>
              </a:rPr>
              <a:t>pour </a:t>
            </a:r>
            <a:r>
              <a:rPr lang="fr-FR" sz="2000" dirty="0">
                <a:solidFill>
                  <a:prstClr val="black"/>
                </a:solidFill>
                <a:latin typeface="Arial" pitchFamily="34" charset="0"/>
                <a:cs typeface="Arial" pitchFamily="34" charset="0"/>
                <a:sym typeface="Arial Italic" pitchFamily="-4" charset="0"/>
              </a:rPr>
              <a:t>les séries générales et </a:t>
            </a:r>
            <a:r>
              <a:rPr lang="fr-FR" sz="2000" dirty="0" smtClean="0">
                <a:solidFill>
                  <a:prstClr val="black"/>
                </a:solidFill>
                <a:latin typeface="Arial" pitchFamily="34" charset="0"/>
                <a:cs typeface="Arial" pitchFamily="34" charset="0"/>
                <a:sym typeface="Arial Italic" pitchFamily="-4" charset="0"/>
              </a:rPr>
              <a:t>technologiques</a:t>
            </a:r>
          </a:p>
          <a:p>
            <a:pPr marL="432000" indent="-649288" fontAlgn="auto">
              <a:lnSpc>
                <a:spcPct val="90000"/>
              </a:lnSpc>
              <a:spcBef>
                <a:spcPts val="600"/>
              </a:spcBef>
              <a:spcAft>
                <a:spcPts val="0"/>
              </a:spcAft>
              <a:buFont typeface="Arial"/>
              <a:buNone/>
              <a:defRPr/>
            </a:pPr>
            <a:endParaRPr lang="fr-FR" sz="2400" dirty="0">
              <a:solidFill>
                <a:prstClr val="black"/>
              </a:solidFill>
              <a:latin typeface="Arial" pitchFamily="34" charset="0"/>
              <a:cs typeface="Arial" pitchFamily="34" charset="0"/>
            </a:endParaRPr>
          </a:p>
          <a:p>
            <a:pPr algn="just" fontAlgn="auto">
              <a:lnSpc>
                <a:spcPct val="90000"/>
              </a:lnSpc>
              <a:spcAft>
                <a:spcPts val="0"/>
              </a:spcAft>
              <a:buFont typeface="Arial"/>
              <a:buChar char="•"/>
              <a:defRPr/>
            </a:pPr>
            <a:r>
              <a:rPr lang="fr-FR" sz="2400" b="1" dirty="0" smtClean="0">
                <a:solidFill>
                  <a:srgbClr val="000000"/>
                </a:solidFill>
                <a:latin typeface="Arial" pitchFamily="34" charset="0"/>
                <a:cs typeface="Arial" pitchFamily="34" charset="0"/>
              </a:rPr>
              <a:t>Entrée culturelle: </a:t>
            </a:r>
          </a:p>
          <a:p>
            <a:pPr marL="0" indent="0" algn="just" fontAlgn="auto">
              <a:lnSpc>
                <a:spcPct val="90000"/>
              </a:lnSpc>
              <a:spcAft>
                <a:spcPts val="0"/>
              </a:spcAft>
              <a:buNone/>
              <a:defRPr/>
            </a:pPr>
            <a:endParaRPr lang="fr-FR" sz="2400" b="1" dirty="0" smtClean="0">
              <a:solidFill>
                <a:srgbClr val="000000"/>
              </a:solidFill>
              <a:latin typeface="Arial" pitchFamily="34" charset="0"/>
              <a:cs typeface="Arial" pitchFamily="34" charset="0"/>
            </a:endParaRPr>
          </a:p>
          <a:p>
            <a:pPr marL="0" indent="0" algn="just" fontAlgn="auto">
              <a:lnSpc>
                <a:spcPct val="90000"/>
              </a:lnSpc>
              <a:spcAft>
                <a:spcPts val="0"/>
              </a:spcAft>
              <a:buNone/>
              <a:defRPr/>
            </a:pPr>
            <a:r>
              <a:rPr lang="fr-FR" sz="2400" b="1" i="1" dirty="0">
                <a:solidFill>
                  <a:srgbClr val="000000"/>
                </a:solidFill>
                <a:latin typeface="Arial" pitchFamily="34" charset="0"/>
                <a:cs typeface="Arial" pitchFamily="34" charset="0"/>
                <a:sym typeface="Arial Bold Italic" pitchFamily="-4" charset="0"/>
              </a:rPr>
              <a:t> </a:t>
            </a:r>
            <a:r>
              <a:rPr lang="fr-FR" sz="2400" b="1" i="1" dirty="0" smtClean="0">
                <a:solidFill>
                  <a:srgbClr val="000000"/>
                </a:solidFill>
                <a:latin typeface="Arial" pitchFamily="34" charset="0"/>
                <a:cs typeface="Arial" pitchFamily="34" charset="0"/>
                <a:sym typeface="Arial Bold Italic" pitchFamily="-4" charset="0"/>
              </a:rPr>
              <a:t>   </a:t>
            </a:r>
            <a:r>
              <a:rPr lang="fr-FR" sz="2400" i="1" dirty="0" smtClean="0">
                <a:solidFill>
                  <a:prstClr val="black"/>
                </a:solidFill>
                <a:latin typeface="Arial" pitchFamily="34" charset="0"/>
                <a:cs typeface="Arial" pitchFamily="34" charset="0"/>
                <a:sym typeface="Arial Bold Italic" pitchFamily="-4" charset="0"/>
              </a:rPr>
              <a:t>Gestes </a:t>
            </a:r>
            <a:r>
              <a:rPr lang="fr-FR" sz="2400" i="1" dirty="0">
                <a:solidFill>
                  <a:prstClr val="black"/>
                </a:solidFill>
                <a:latin typeface="Arial" pitchFamily="34" charset="0"/>
                <a:cs typeface="Arial" pitchFamily="34" charset="0"/>
                <a:sym typeface="Arial Bold Italic" pitchFamily="-4" charset="0"/>
              </a:rPr>
              <a:t>fondateurs et mondes en mouvement</a:t>
            </a:r>
          </a:p>
          <a:p>
            <a:pPr marL="649288" indent="-649288" algn="just" fontAlgn="auto">
              <a:lnSpc>
                <a:spcPct val="90000"/>
              </a:lnSpc>
              <a:spcAft>
                <a:spcPts val="0"/>
              </a:spcAft>
              <a:buFont typeface="Arial"/>
              <a:buNone/>
              <a:defRPr/>
            </a:pPr>
            <a:endParaRPr lang="fr-FR" sz="2400" dirty="0">
              <a:solidFill>
                <a:prstClr val="black"/>
              </a:solidFill>
              <a:latin typeface="Arial" pitchFamily="34" charset="0"/>
              <a:cs typeface="Arial" pitchFamily="34" charset="0"/>
              <a:sym typeface="Arial Italic" pitchFamily="-4" charset="0"/>
            </a:endParaRPr>
          </a:p>
          <a:p>
            <a:pPr lvl="1" algn="just" fontAlgn="auto">
              <a:lnSpc>
                <a:spcPct val="90000"/>
              </a:lnSpc>
              <a:spcAft>
                <a:spcPts val="0"/>
              </a:spcAft>
              <a:buFont typeface="Wingdings" charset="2"/>
              <a:buChar char="Ø"/>
              <a:defRPr/>
            </a:pPr>
            <a:r>
              <a:rPr lang="fr-FR" sz="2000" b="1" dirty="0">
                <a:solidFill>
                  <a:srgbClr val="000000"/>
                </a:solidFill>
                <a:latin typeface="Arial" pitchFamily="34" charset="0"/>
                <a:cs typeface="Arial" pitchFamily="34" charset="0"/>
              </a:rPr>
              <a:t>Structurée autour de 4 </a:t>
            </a:r>
            <a:r>
              <a:rPr lang="fr-FR" sz="2000" b="1" dirty="0" smtClean="0">
                <a:solidFill>
                  <a:srgbClr val="000000"/>
                </a:solidFill>
                <a:latin typeface="Arial" pitchFamily="34" charset="0"/>
                <a:cs typeface="Arial" pitchFamily="34" charset="0"/>
              </a:rPr>
              <a:t>notions</a:t>
            </a:r>
            <a:r>
              <a:rPr lang="fr-FR" sz="2000" b="1" dirty="0" smtClean="0">
                <a:solidFill>
                  <a:srgbClr val="FF0000"/>
                </a:solidFill>
                <a:latin typeface="Arial" pitchFamily="34" charset="0"/>
                <a:cs typeface="Arial" pitchFamily="34" charset="0"/>
              </a:rPr>
              <a:t> </a:t>
            </a:r>
          </a:p>
          <a:p>
            <a:pPr marL="0" indent="0" algn="just" fontAlgn="auto">
              <a:lnSpc>
                <a:spcPct val="90000"/>
              </a:lnSpc>
              <a:spcAft>
                <a:spcPts val="0"/>
              </a:spcAft>
              <a:buFont typeface="Arial"/>
              <a:buNone/>
              <a:defRPr/>
            </a:pPr>
            <a:endParaRPr lang="fr-FR" sz="1600" b="1" dirty="0">
              <a:solidFill>
                <a:srgbClr val="FF0000"/>
              </a:solidFill>
              <a:latin typeface="Arial" pitchFamily="34" charset="0"/>
              <a:cs typeface="Arial" pitchFamily="34" charset="0"/>
            </a:endParaRPr>
          </a:p>
          <a:p>
            <a:pPr marL="0" indent="0" algn="just" fontAlgn="auto">
              <a:lnSpc>
                <a:spcPct val="90000"/>
              </a:lnSpc>
              <a:spcAft>
                <a:spcPts val="0"/>
              </a:spcAft>
              <a:buSzPct val="99000"/>
              <a:buNone/>
              <a:defRPr/>
            </a:pPr>
            <a:r>
              <a:rPr lang="fr-FR" sz="2000" dirty="0" smtClean="0">
                <a:solidFill>
                  <a:prstClr val="black"/>
                </a:solidFill>
                <a:latin typeface="Arial" pitchFamily="34" charset="0"/>
                <a:cs typeface="Arial" pitchFamily="34" charset="0"/>
                <a:sym typeface="Arial Italic" pitchFamily="-4" charset="0"/>
              </a:rPr>
              <a:t>	1. Mythes </a:t>
            </a:r>
            <a:r>
              <a:rPr lang="fr-FR" sz="2000" dirty="0">
                <a:solidFill>
                  <a:prstClr val="black"/>
                </a:solidFill>
                <a:latin typeface="Arial" pitchFamily="34" charset="0"/>
                <a:cs typeface="Arial" pitchFamily="34" charset="0"/>
                <a:sym typeface="Arial Italic" pitchFamily="-4" charset="0"/>
              </a:rPr>
              <a:t>et héros</a:t>
            </a:r>
          </a:p>
          <a:p>
            <a:pPr marL="0" indent="0" algn="just" fontAlgn="auto">
              <a:lnSpc>
                <a:spcPct val="90000"/>
              </a:lnSpc>
              <a:spcAft>
                <a:spcPts val="0"/>
              </a:spcAft>
              <a:buSzPct val="99000"/>
              <a:buNone/>
              <a:defRPr/>
            </a:pPr>
            <a:r>
              <a:rPr lang="fr-FR" sz="2000" dirty="0" smtClean="0">
                <a:solidFill>
                  <a:prstClr val="black"/>
                </a:solidFill>
                <a:latin typeface="Arial" pitchFamily="34" charset="0"/>
                <a:cs typeface="Arial" pitchFamily="34" charset="0"/>
                <a:sym typeface="Arial Italic" pitchFamily="-4" charset="0"/>
              </a:rPr>
              <a:t>	2. Espaces </a:t>
            </a:r>
            <a:r>
              <a:rPr lang="fr-FR" sz="2000" dirty="0">
                <a:solidFill>
                  <a:prstClr val="black"/>
                </a:solidFill>
                <a:latin typeface="Arial" pitchFamily="34" charset="0"/>
                <a:cs typeface="Arial" pitchFamily="34" charset="0"/>
                <a:sym typeface="Arial Italic" pitchFamily="-4" charset="0"/>
              </a:rPr>
              <a:t>et échanges</a:t>
            </a:r>
          </a:p>
          <a:p>
            <a:pPr marL="0" indent="0" algn="just" fontAlgn="auto">
              <a:lnSpc>
                <a:spcPct val="90000"/>
              </a:lnSpc>
              <a:spcAft>
                <a:spcPts val="0"/>
              </a:spcAft>
              <a:buSzPct val="99000"/>
              <a:buNone/>
              <a:defRPr/>
            </a:pPr>
            <a:r>
              <a:rPr lang="fr-FR" sz="2000" dirty="0" smtClean="0">
                <a:solidFill>
                  <a:prstClr val="black"/>
                </a:solidFill>
                <a:latin typeface="Arial" pitchFamily="34" charset="0"/>
                <a:cs typeface="Arial" pitchFamily="34" charset="0"/>
                <a:sym typeface="Arial Italic" pitchFamily="-4" charset="0"/>
              </a:rPr>
              <a:t>	3. Lieux </a:t>
            </a:r>
            <a:r>
              <a:rPr lang="fr-FR" sz="2000" dirty="0">
                <a:solidFill>
                  <a:prstClr val="black"/>
                </a:solidFill>
                <a:latin typeface="Arial" pitchFamily="34" charset="0"/>
                <a:cs typeface="Arial" pitchFamily="34" charset="0"/>
                <a:sym typeface="Arial Italic" pitchFamily="-4" charset="0"/>
              </a:rPr>
              <a:t>et formes du pouvoir</a:t>
            </a:r>
          </a:p>
          <a:p>
            <a:pPr marL="0" indent="0" algn="just" fontAlgn="auto">
              <a:lnSpc>
                <a:spcPct val="90000"/>
              </a:lnSpc>
              <a:spcAft>
                <a:spcPts val="0"/>
              </a:spcAft>
              <a:buSzPct val="99000"/>
              <a:buNone/>
              <a:defRPr/>
            </a:pPr>
            <a:r>
              <a:rPr lang="fr-FR" sz="2000" dirty="0" smtClean="0">
                <a:solidFill>
                  <a:prstClr val="black"/>
                </a:solidFill>
                <a:latin typeface="Arial" pitchFamily="34" charset="0"/>
                <a:cs typeface="Arial" pitchFamily="34" charset="0"/>
                <a:sym typeface="Arial Italic" pitchFamily="-4" charset="0"/>
              </a:rPr>
              <a:t>	4. Idée </a:t>
            </a:r>
            <a:r>
              <a:rPr lang="fr-FR" sz="2000" dirty="0">
                <a:solidFill>
                  <a:prstClr val="black"/>
                </a:solidFill>
                <a:latin typeface="Arial" pitchFamily="34" charset="0"/>
                <a:cs typeface="Arial" pitchFamily="34" charset="0"/>
                <a:sym typeface="Arial Italic" pitchFamily="-4" charset="0"/>
              </a:rPr>
              <a:t>de progrès</a:t>
            </a:r>
            <a:endParaRPr lang="fr-FR" sz="2000" dirty="0">
              <a:solidFill>
                <a:prstClr val="black"/>
              </a:solidFill>
              <a:latin typeface="Arial" pitchFamily="34" charset="0"/>
              <a:cs typeface="Arial" pitchFamily="34" charset="0"/>
            </a:endParaRPr>
          </a:p>
          <a:p>
            <a:pPr fontAlgn="auto">
              <a:spcAft>
                <a:spcPts val="0"/>
              </a:spcAft>
              <a:buFont typeface="Arial"/>
              <a:buChar char="•"/>
              <a:defRPr/>
            </a:pPr>
            <a:endParaRPr lang="fr-FR" dirty="0"/>
          </a:p>
        </p:txBody>
      </p:sp>
      <p:sp>
        <p:nvSpPr>
          <p:cNvPr id="4" name="Espace réservé du numéro de diapositive 3"/>
          <p:cNvSpPr>
            <a:spLocks noGrp="1"/>
          </p:cNvSpPr>
          <p:nvPr>
            <p:ph type="sldNum" sz="quarter" idx="12"/>
          </p:nvPr>
        </p:nvSpPr>
        <p:spPr/>
        <p:txBody>
          <a:bodyPr/>
          <a:lstStyle/>
          <a:p>
            <a:pPr>
              <a:defRPr/>
            </a:pPr>
            <a:fld id="{ADB07E87-235D-4216-B0CB-375AB0B752B5}" type="slidenum">
              <a:rPr lang="fr-BE"/>
              <a:pPr>
                <a:defRPr/>
              </a:pPr>
              <a:t>4</a:t>
            </a:fld>
            <a:endParaRPr lang="fr-BE"/>
          </a:p>
        </p:txBody>
      </p:sp>
      <p:sp>
        <p:nvSpPr>
          <p:cNvPr id="6" name="Rectangle 1"/>
          <p:cNvSpPr>
            <a:spLocks noGrp="1" noChangeArrowheads="1"/>
          </p:cNvSpPr>
          <p:nvPr>
            <p:ph type="title"/>
          </p:nvPr>
        </p:nvSpPr>
        <p:spPr>
          <a:xfrm>
            <a:off x="457200" y="226726"/>
            <a:ext cx="8229600" cy="1323439"/>
          </a:xfr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rtlCol="0">
            <a:spAutoFit/>
          </a:bodyPr>
          <a:lstStyle/>
          <a:p>
            <a:pPr fontAlgn="auto">
              <a:spcAft>
                <a:spcPts val="0"/>
              </a:spcAft>
              <a:defRPr/>
            </a:pPr>
            <a:endParaRPr lang="fr-FR" sz="2400" b="1" dirty="0" smtClean="0"/>
          </a:p>
          <a:p>
            <a:pPr fontAlgn="auto">
              <a:spcAft>
                <a:spcPts val="0"/>
              </a:spcAft>
              <a:defRPr/>
            </a:pPr>
            <a:r>
              <a:rPr lang="fr-FR" sz="3200" b="1" dirty="0" smtClean="0">
                <a:latin typeface="Arial"/>
                <a:cs typeface="Arial"/>
              </a:rPr>
              <a:t>Programme du cycle terminal</a:t>
            </a:r>
            <a:endParaRPr lang="fr-FR" sz="3200" dirty="0">
              <a:latin typeface="Arial"/>
              <a:cs typeface="Arial"/>
            </a:endParaRPr>
          </a:p>
          <a:p>
            <a:pPr fontAlgn="auto">
              <a:spcAft>
                <a:spcPts val="0"/>
              </a:spcAft>
              <a:defRPr/>
            </a:pPr>
            <a:endParaRPr lang="fr-FR" sz="24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re 1"/>
          <p:cNvSpPr>
            <a:spLocks noGrp="1"/>
          </p:cNvSpPr>
          <p:nvPr>
            <p:ph type="title"/>
          </p:nvPr>
        </p:nvSpPr>
        <p:spPr/>
        <p:txBody>
          <a:bodyPr/>
          <a:lstStyle/>
          <a:p>
            <a:r>
              <a:rPr lang="fr-FR" smtClean="0"/>
              <a:t>Domaines</a:t>
            </a:r>
          </a:p>
        </p:txBody>
      </p:sp>
      <p:sp>
        <p:nvSpPr>
          <p:cNvPr id="3" name="Espace réservé du contenu 2"/>
          <p:cNvSpPr>
            <a:spLocks noGrp="1"/>
          </p:cNvSpPr>
          <p:nvPr>
            <p:ph idx="1"/>
          </p:nvPr>
        </p:nvSpPr>
        <p:spPr/>
        <p:txBody>
          <a:bodyPr rtlCol="0">
            <a:normAutofit fontScale="92500" lnSpcReduction="20000"/>
          </a:bodyPr>
          <a:lstStyle/>
          <a:p>
            <a:pPr marL="0" indent="0" fontAlgn="auto">
              <a:spcAft>
                <a:spcPts val="0"/>
              </a:spcAft>
              <a:buFont typeface="Arial"/>
              <a:buNone/>
              <a:defRPr/>
            </a:pPr>
            <a:endParaRPr lang="fr-FR" sz="2200" b="1" dirty="0" smtClean="0">
              <a:solidFill>
                <a:srgbClr val="000000"/>
              </a:solidFill>
              <a:latin typeface="Arial" pitchFamily="34" charset="0"/>
              <a:cs typeface="Arial" pitchFamily="34" charset="0"/>
            </a:endParaRPr>
          </a:p>
          <a:p>
            <a:pPr marL="0" indent="0" fontAlgn="auto">
              <a:spcAft>
                <a:spcPts val="0"/>
              </a:spcAft>
              <a:buFont typeface="Arial"/>
              <a:buNone/>
              <a:defRPr/>
            </a:pPr>
            <a:r>
              <a:rPr lang="fr-FR" sz="2200" b="1" dirty="0" smtClean="0">
                <a:solidFill>
                  <a:srgbClr val="000000"/>
                </a:solidFill>
                <a:latin typeface="Arial" pitchFamily="34" charset="0"/>
                <a:cs typeface="Arial" pitchFamily="34" charset="0"/>
              </a:rPr>
              <a:t>Les notions sont à </a:t>
            </a:r>
            <a:r>
              <a:rPr lang="fr-FR" sz="2200" b="1" dirty="0">
                <a:solidFill>
                  <a:srgbClr val="000000"/>
                </a:solidFill>
                <a:latin typeface="Arial" pitchFamily="34" charset="0"/>
                <a:cs typeface="Arial" pitchFamily="34" charset="0"/>
              </a:rPr>
              <a:t>aborder à travers le prisme d’un ou plusieurs </a:t>
            </a:r>
            <a:r>
              <a:rPr lang="fr-FR" sz="2200" b="1" dirty="0" smtClean="0">
                <a:solidFill>
                  <a:srgbClr val="000000"/>
                </a:solidFill>
                <a:latin typeface="Arial" pitchFamily="34" charset="0"/>
                <a:cs typeface="Arial" pitchFamily="34" charset="0"/>
              </a:rPr>
              <a:t>domaines :</a:t>
            </a:r>
          </a:p>
          <a:p>
            <a:pPr marL="0" indent="0" fontAlgn="auto">
              <a:spcAft>
                <a:spcPts val="0"/>
              </a:spcAft>
              <a:buFont typeface="Arial"/>
              <a:buNone/>
              <a:defRPr/>
            </a:pPr>
            <a:endParaRPr lang="fr-FR" sz="2200" b="1" dirty="0">
              <a:solidFill>
                <a:srgbClr val="000000"/>
              </a:solidFill>
              <a:latin typeface="Arial" pitchFamily="34" charset="0"/>
              <a:cs typeface="Arial" pitchFamily="34" charset="0"/>
            </a:endParaRP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Arts </a:t>
            </a:r>
            <a:r>
              <a:rPr lang="fr-FR" sz="2000" dirty="0">
                <a:solidFill>
                  <a:prstClr val="black"/>
                </a:solidFill>
                <a:latin typeface="Arial" pitchFamily="34" charset="0"/>
                <a:cs typeface="Arial" pitchFamily="34" charset="0"/>
                <a:sym typeface="Arial Italic" pitchFamily="-4" charset="0"/>
              </a:rPr>
              <a:t>(architecture, cinéma, musique, peinture, photographie</a:t>
            </a:r>
            <a:r>
              <a:rPr lang="fr-FR" sz="2000" dirty="0" smtClean="0">
                <a:solidFill>
                  <a:prstClr val="black"/>
                </a:solidFill>
                <a:latin typeface="Arial" pitchFamily="34" charset="0"/>
                <a:cs typeface="Arial" pitchFamily="34" charset="0"/>
                <a:sym typeface="Arial Italic" pitchFamily="-4" charset="0"/>
              </a:rPr>
              <a:t>)</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Croyances </a:t>
            </a:r>
            <a:r>
              <a:rPr lang="fr-FR" sz="2000" dirty="0">
                <a:solidFill>
                  <a:prstClr val="black"/>
                </a:solidFill>
                <a:latin typeface="Arial" pitchFamily="34" charset="0"/>
                <a:cs typeface="Arial" pitchFamily="34" charset="0"/>
                <a:sym typeface="Arial Italic" pitchFamily="-4" charset="0"/>
              </a:rPr>
              <a:t>et </a:t>
            </a:r>
            <a:r>
              <a:rPr lang="fr-FR" sz="2000" dirty="0" smtClean="0">
                <a:solidFill>
                  <a:prstClr val="black"/>
                </a:solidFill>
                <a:latin typeface="Arial" pitchFamily="34" charset="0"/>
                <a:cs typeface="Arial" pitchFamily="34" charset="0"/>
                <a:sym typeface="Arial Italic" pitchFamily="-4" charset="0"/>
              </a:rPr>
              <a:t>représentations </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Histoire </a:t>
            </a:r>
            <a:r>
              <a:rPr lang="fr-FR" sz="2000" dirty="0">
                <a:solidFill>
                  <a:prstClr val="black"/>
                </a:solidFill>
                <a:latin typeface="Arial" pitchFamily="34" charset="0"/>
                <a:cs typeface="Arial" pitchFamily="34" charset="0"/>
                <a:sym typeface="Arial Italic" pitchFamily="-4" charset="0"/>
              </a:rPr>
              <a:t>et </a:t>
            </a:r>
            <a:r>
              <a:rPr lang="fr-FR" sz="2000" dirty="0" smtClean="0">
                <a:solidFill>
                  <a:prstClr val="black"/>
                </a:solidFill>
                <a:latin typeface="Arial" pitchFamily="34" charset="0"/>
                <a:cs typeface="Arial" pitchFamily="34" charset="0"/>
                <a:sym typeface="Arial Italic" pitchFamily="-4" charset="0"/>
              </a:rPr>
              <a:t>géopolitique </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Langue </a:t>
            </a:r>
            <a:r>
              <a:rPr lang="fr-FR" sz="2000" dirty="0">
                <a:solidFill>
                  <a:prstClr val="black"/>
                </a:solidFill>
                <a:latin typeface="Arial" pitchFamily="34" charset="0"/>
                <a:cs typeface="Arial" pitchFamily="34" charset="0"/>
                <a:sym typeface="Arial Italic" pitchFamily="-4" charset="0"/>
              </a:rPr>
              <a:t>et </a:t>
            </a:r>
            <a:r>
              <a:rPr lang="fr-FR" sz="2000" dirty="0" smtClean="0">
                <a:solidFill>
                  <a:prstClr val="black"/>
                </a:solidFill>
                <a:latin typeface="Arial" pitchFamily="34" charset="0"/>
                <a:cs typeface="Arial" pitchFamily="34" charset="0"/>
                <a:sym typeface="Arial Italic" pitchFamily="-4" charset="0"/>
              </a:rPr>
              <a:t>langage</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Littérature</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Sciences </a:t>
            </a:r>
            <a:r>
              <a:rPr lang="fr-FR" sz="2000" dirty="0">
                <a:solidFill>
                  <a:prstClr val="black"/>
                </a:solidFill>
                <a:latin typeface="Arial" pitchFamily="34" charset="0"/>
                <a:cs typeface="Arial" pitchFamily="34" charset="0"/>
                <a:sym typeface="Arial Italic" pitchFamily="-4" charset="0"/>
              </a:rPr>
              <a:t>et </a:t>
            </a:r>
            <a:r>
              <a:rPr lang="fr-FR" sz="2000" dirty="0" smtClean="0">
                <a:solidFill>
                  <a:prstClr val="black"/>
                </a:solidFill>
                <a:latin typeface="Arial" pitchFamily="34" charset="0"/>
                <a:cs typeface="Arial" pitchFamily="34" charset="0"/>
                <a:sym typeface="Arial Italic" pitchFamily="-4" charset="0"/>
              </a:rPr>
              <a:t>techniques</a:t>
            </a:r>
          </a:p>
          <a:p>
            <a:pPr fontAlgn="auto">
              <a:lnSpc>
                <a:spcPct val="120000"/>
              </a:lnSpc>
              <a:spcAft>
                <a:spcPts val="0"/>
              </a:spcAft>
              <a:buFont typeface="Arial"/>
              <a:buChar char="•"/>
              <a:defRPr/>
            </a:pPr>
            <a:r>
              <a:rPr lang="fr-FR" sz="2000" dirty="0" smtClean="0">
                <a:solidFill>
                  <a:prstClr val="black"/>
                </a:solidFill>
                <a:latin typeface="Arial" pitchFamily="34" charset="0"/>
                <a:cs typeface="Arial" pitchFamily="34" charset="0"/>
                <a:sym typeface="Arial Italic" pitchFamily="-4" charset="0"/>
              </a:rPr>
              <a:t>Sociologie </a:t>
            </a:r>
            <a:r>
              <a:rPr lang="fr-FR" sz="2000" dirty="0">
                <a:solidFill>
                  <a:prstClr val="black"/>
                </a:solidFill>
                <a:latin typeface="Arial" pitchFamily="34" charset="0"/>
                <a:cs typeface="Arial" pitchFamily="34" charset="0"/>
                <a:sym typeface="Arial Italic" pitchFamily="-4" charset="0"/>
              </a:rPr>
              <a:t>et </a:t>
            </a:r>
            <a:r>
              <a:rPr lang="fr-FR" sz="2000" dirty="0">
                <a:latin typeface="Arial" pitchFamily="34" charset="0"/>
                <a:cs typeface="Arial" pitchFamily="34" charset="0"/>
                <a:sym typeface="Arial Italic" pitchFamily="-4" charset="0"/>
              </a:rPr>
              <a:t>économie</a:t>
            </a:r>
          </a:p>
          <a:p>
            <a:pPr fontAlgn="auto">
              <a:spcAft>
                <a:spcPts val="0"/>
              </a:spcAft>
              <a:buFont typeface="Wingdings" pitchFamily="2" charset="2"/>
              <a:buChar char="v"/>
              <a:defRPr/>
            </a:pPr>
            <a:endParaRPr lang="fr-FR" sz="2200" dirty="0" smtClean="0">
              <a:solidFill>
                <a:schemeClr val="accent1"/>
              </a:solidFill>
              <a:latin typeface="Arial" pitchFamily="34" charset="0"/>
              <a:cs typeface="Arial" pitchFamily="34" charset="0"/>
              <a:sym typeface="Arial Bold Italic" pitchFamily="-4" charset="0"/>
            </a:endParaRPr>
          </a:p>
          <a:p>
            <a:pPr marL="0" indent="0" algn="just" fontAlgn="auto">
              <a:spcAft>
                <a:spcPts val="0"/>
              </a:spcAft>
              <a:buFont typeface="Arial"/>
              <a:buNone/>
              <a:defRPr/>
            </a:pPr>
            <a:r>
              <a:rPr lang="fr-FR" sz="2200" b="1" dirty="0" smtClean="0">
                <a:solidFill>
                  <a:srgbClr val="000000"/>
                </a:solidFill>
                <a:latin typeface="Arial" pitchFamily="34" charset="0"/>
                <a:cs typeface="Arial" pitchFamily="34" charset="0"/>
                <a:sym typeface="Arial Bold Italic" pitchFamily="-4" charset="0"/>
              </a:rPr>
              <a:t>Ce </a:t>
            </a:r>
            <a:r>
              <a:rPr lang="fr-FR" sz="2200" b="1" dirty="0">
                <a:solidFill>
                  <a:srgbClr val="000000"/>
                </a:solidFill>
                <a:latin typeface="Arial" pitchFamily="34" charset="0"/>
                <a:cs typeface="Arial" pitchFamily="34" charset="0"/>
                <a:sym typeface="Arial Bold Italic" pitchFamily="-4" charset="0"/>
              </a:rPr>
              <a:t>croisement </a:t>
            </a:r>
            <a:r>
              <a:rPr lang="fr-FR" sz="2200" b="1" dirty="0" smtClean="0">
                <a:solidFill>
                  <a:srgbClr val="000000"/>
                </a:solidFill>
                <a:latin typeface="Arial" pitchFamily="34" charset="0"/>
                <a:cs typeface="Arial" pitchFamily="34" charset="0"/>
                <a:sym typeface="Arial Bold Italic" pitchFamily="-4" charset="0"/>
              </a:rPr>
              <a:t>vise à </a:t>
            </a:r>
            <a:r>
              <a:rPr lang="fr-FR" sz="2200" b="1" u="sng" dirty="0" smtClean="0">
                <a:solidFill>
                  <a:srgbClr val="000000"/>
                </a:solidFill>
                <a:latin typeface="Arial" pitchFamily="34" charset="0"/>
                <a:cs typeface="Arial" pitchFamily="34" charset="0"/>
                <a:sym typeface="Arial Bold Italic" pitchFamily="-4" charset="0"/>
              </a:rPr>
              <a:t>problématiser</a:t>
            </a:r>
            <a:r>
              <a:rPr lang="fr-FR" sz="2200" b="1" dirty="0" smtClean="0">
                <a:solidFill>
                  <a:srgbClr val="000000"/>
                </a:solidFill>
                <a:latin typeface="Arial" pitchFamily="34" charset="0"/>
                <a:cs typeface="Arial" pitchFamily="34" charset="0"/>
                <a:sym typeface="Arial Bold Italic" pitchFamily="-4" charset="0"/>
              </a:rPr>
              <a:t> </a:t>
            </a:r>
            <a:r>
              <a:rPr lang="fr-FR" sz="2200" b="1" dirty="0">
                <a:solidFill>
                  <a:srgbClr val="000000"/>
                </a:solidFill>
                <a:latin typeface="Arial" pitchFamily="34" charset="0"/>
                <a:cs typeface="Arial" pitchFamily="34" charset="0"/>
                <a:sym typeface="Arial Bold Italic" pitchFamily="-4" charset="0"/>
              </a:rPr>
              <a:t>le sujet abordé. Il est au </a:t>
            </a:r>
            <a:r>
              <a:rPr lang="fr-FR" sz="2200" b="1" dirty="0" smtClean="0">
                <a:solidFill>
                  <a:srgbClr val="000000"/>
                </a:solidFill>
                <a:latin typeface="Arial" pitchFamily="34" charset="0"/>
                <a:cs typeface="Arial" pitchFamily="34" charset="0"/>
                <a:sym typeface="Arial Bold Italic" pitchFamily="-4" charset="0"/>
              </a:rPr>
              <a:t>cœur </a:t>
            </a:r>
            <a:r>
              <a:rPr lang="fr-FR" sz="2200" b="1" dirty="0">
                <a:solidFill>
                  <a:srgbClr val="000000"/>
                </a:solidFill>
                <a:latin typeface="Arial" pitchFamily="34" charset="0"/>
                <a:cs typeface="Arial" pitchFamily="34" charset="0"/>
                <a:sym typeface="Arial Bold Italic" pitchFamily="-4" charset="0"/>
              </a:rPr>
              <a:t>du projet de séquence et facilite l'appropriation des compétences linguistiques et pragmatiques en </a:t>
            </a:r>
            <a:r>
              <a:rPr lang="fr-FR" sz="2200" b="1" dirty="0" smtClean="0">
                <a:solidFill>
                  <a:srgbClr val="000000"/>
                </a:solidFill>
                <a:latin typeface="Arial" pitchFamily="34" charset="0"/>
                <a:cs typeface="Arial" pitchFamily="34" charset="0"/>
                <a:sym typeface="Arial Bold Italic" pitchFamily="-4" charset="0"/>
              </a:rPr>
              <a:t>contexte.</a:t>
            </a:r>
            <a:endParaRPr lang="fr-FR" sz="2200" b="1" dirty="0">
              <a:solidFill>
                <a:srgbClr val="000000"/>
              </a:solidFill>
            </a:endParaRPr>
          </a:p>
        </p:txBody>
      </p:sp>
      <p:sp>
        <p:nvSpPr>
          <p:cNvPr id="4" name="Espace réservé du numéro de diapositive 3"/>
          <p:cNvSpPr>
            <a:spLocks noGrp="1"/>
          </p:cNvSpPr>
          <p:nvPr>
            <p:ph type="sldNum" sz="quarter" idx="12"/>
          </p:nvPr>
        </p:nvSpPr>
        <p:spPr/>
        <p:txBody>
          <a:bodyPr/>
          <a:lstStyle/>
          <a:p>
            <a:pPr>
              <a:defRPr/>
            </a:pPr>
            <a:fld id="{F031EBFE-9177-43AE-9FE8-8522F978358A}" type="slidenum">
              <a:rPr lang="fr-BE"/>
              <a:pPr>
                <a:defRPr/>
              </a:pPr>
              <a:t>5</a:t>
            </a:fld>
            <a:endParaRPr lang="fr-BE" dirty="0"/>
          </a:p>
        </p:txBody>
      </p:sp>
      <p:sp>
        <p:nvSpPr>
          <p:cNvPr id="5" name="Rectangle 1"/>
          <p:cNvSpPr txBox="1">
            <a:spLocks noChangeArrowheads="1"/>
          </p:cNvSpPr>
          <p:nvPr/>
        </p:nvSpPr>
        <p:spPr bwMode="auto">
          <a:xfrm>
            <a:off x="457200" y="226726"/>
            <a:ext cx="8229600" cy="1323439"/>
          </a:xfrm>
          <a:prstGeom prst="rect">
            <a:avLst/>
          </a:prstGeom>
          <a:solidFill>
            <a:srgbClr val="EEECE1"/>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sp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endParaRPr lang="fr-FR" sz="2400" b="1" dirty="0" smtClean="0"/>
          </a:p>
          <a:p>
            <a:pPr fontAlgn="auto">
              <a:spcAft>
                <a:spcPts val="0"/>
              </a:spcAft>
              <a:defRPr/>
            </a:pPr>
            <a:r>
              <a:rPr lang="fr-FR" sz="3200" b="1" dirty="0" smtClean="0">
                <a:latin typeface="Arial"/>
                <a:cs typeface="Arial"/>
              </a:rPr>
              <a:t>Domaines</a:t>
            </a:r>
            <a:endParaRPr lang="fr-FR" sz="3200" dirty="0" smtClean="0">
              <a:latin typeface="Arial"/>
              <a:cs typeface="Arial"/>
            </a:endParaRPr>
          </a:p>
          <a:p>
            <a:pPr fontAlgn="auto">
              <a:spcAft>
                <a:spcPts val="0"/>
              </a:spcAft>
              <a:defRPr/>
            </a:pPr>
            <a:endParaRPr lang="fr-FR" sz="24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oAutofit/>
          </a:bodyPr>
          <a:lstStyle/>
          <a:p>
            <a:pPr marL="342900" indent="-342900" fontAlgn="auto">
              <a:spcBef>
                <a:spcPct val="20000"/>
              </a:spcBef>
              <a:spcAft>
                <a:spcPts val="0"/>
              </a:spcAft>
              <a:defRPr/>
            </a:pPr>
            <a:endParaRPr lang="fr-FR" sz="3200" dirty="0"/>
          </a:p>
        </p:txBody>
      </p:sp>
      <p:sp>
        <p:nvSpPr>
          <p:cNvPr id="3" name="Espace réservé du contenu 2"/>
          <p:cNvSpPr>
            <a:spLocks noGrp="1"/>
          </p:cNvSpPr>
          <p:nvPr>
            <p:ph idx="1"/>
          </p:nvPr>
        </p:nvSpPr>
        <p:spPr/>
        <p:txBody>
          <a:bodyPr rtlCol="0">
            <a:normAutofit fontScale="70000" lnSpcReduction="20000"/>
          </a:bodyPr>
          <a:lstStyle/>
          <a:p>
            <a:pPr marL="0" fontAlgn="auto">
              <a:lnSpc>
                <a:spcPct val="120000"/>
              </a:lnSpc>
              <a:spcBef>
                <a:spcPts val="0"/>
              </a:spcBef>
              <a:spcAft>
                <a:spcPts val="0"/>
              </a:spcAft>
              <a:buFont typeface="Arial"/>
              <a:buNone/>
              <a:defRPr/>
            </a:pPr>
            <a:endParaRPr lang="fr-FR" sz="2400" b="1" u="sng" dirty="0" smtClean="0">
              <a:solidFill>
                <a:prstClr val="black"/>
              </a:solidFill>
              <a:latin typeface="Arial" pitchFamily="34" charset="0"/>
              <a:cs typeface="Arial" pitchFamily="34" charset="0"/>
            </a:endParaRPr>
          </a:p>
          <a:p>
            <a:pPr marL="0" fontAlgn="auto">
              <a:lnSpc>
                <a:spcPct val="120000"/>
              </a:lnSpc>
              <a:spcBef>
                <a:spcPts val="0"/>
              </a:spcBef>
              <a:spcAft>
                <a:spcPts val="0"/>
              </a:spcAft>
              <a:buFont typeface="Arial"/>
              <a:buNone/>
              <a:defRPr/>
            </a:pPr>
            <a:r>
              <a:rPr lang="fr-FR" sz="3100" b="1" u="sng" dirty="0" smtClean="0">
                <a:solidFill>
                  <a:srgbClr val="0000FF"/>
                </a:solidFill>
                <a:latin typeface="Arial" pitchFamily="34" charset="0"/>
                <a:cs typeface="Arial" pitchFamily="34" charset="0"/>
              </a:rPr>
              <a:t>BO </a:t>
            </a:r>
            <a:r>
              <a:rPr lang="fr-FR" sz="3100" b="1" u="sng" dirty="0">
                <a:solidFill>
                  <a:srgbClr val="0000FF"/>
                </a:solidFill>
                <a:latin typeface="Arial" pitchFamily="34" charset="0"/>
                <a:cs typeface="Arial" pitchFamily="34" charset="0"/>
              </a:rPr>
              <a:t>spécial n° 9 du 30 septembre 2010 </a:t>
            </a:r>
            <a:endParaRPr lang="fr-FR" sz="3100" b="1" u="sng" dirty="0" smtClean="0">
              <a:solidFill>
                <a:srgbClr val="0000FF"/>
              </a:solidFill>
              <a:latin typeface="Arial" pitchFamily="34" charset="0"/>
              <a:cs typeface="Arial" pitchFamily="34" charset="0"/>
            </a:endParaRPr>
          </a:p>
          <a:p>
            <a:pPr marL="0" fontAlgn="auto">
              <a:lnSpc>
                <a:spcPct val="120000"/>
              </a:lnSpc>
              <a:spcBef>
                <a:spcPts val="0"/>
              </a:spcBef>
              <a:spcAft>
                <a:spcPts val="0"/>
              </a:spcAft>
              <a:buFont typeface="Arial"/>
              <a:buNone/>
              <a:defRPr/>
            </a:pPr>
            <a:endParaRPr lang="fr-FR" sz="1000" i="1" dirty="0">
              <a:solidFill>
                <a:prstClr val="black"/>
              </a:solidFill>
              <a:latin typeface="Arial" pitchFamily="34" charset="0"/>
              <a:cs typeface="Arial" pitchFamily="34" charset="0"/>
            </a:endParaRPr>
          </a:p>
          <a:p>
            <a:pPr marL="0" algn="just" fontAlgn="auto">
              <a:lnSpc>
                <a:spcPct val="120000"/>
              </a:lnSpc>
              <a:spcBef>
                <a:spcPts val="0"/>
              </a:spcBef>
              <a:spcAft>
                <a:spcPts val="0"/>
              </a:spcAft>
              <a:buFont typeface="Arial"/>
              <a:buNone/>
              <a:defRPr/>
            </a:pPr>
            <a:r>
              <a:rPr lang="fr-FR" sz="2600" dirty="0" smtClean="0">
                <a:solidFill>
                  <a:prstClr val="black"/>
                </a:solidFill>
                <a:latin typeface="Arial" pitchFamily="34" charset="0"/>
                <a:cs typeface="Arial" pitchFamily="34" charset="0"/>
              </a:rPr>
              <a:t>Programme </a:t>
            </a:r>
            <a:r>
              <a:rPr lang="fr-FR" sz="2600" dirty="0">
                <a:solidFill>
                  <a:prstClr val="black"/>
                </a:solidFill>
                <a:latin typeface="Arial" pitchFamily="34" charset="0"/>
                <a:cs typeface="Arial" pitchFamily="34" charset="0"/>
              </a:rPr>
              <a:t>d'enseignement spécifique de littérature étrangère en langue étrangère au cycle terminal de la série littéraire</a:t>
            </a:r>
          </a:p>
          <a:p>
            <a:pPr marL="0" fontAlgn="auto">
              <a:lnSpc>
                <a:spcPct val="120000"/>
              </a:lnSpc>
              <a:spcBef>
                <a:spcPts val="0"/>
              </a:spcBef>
              <a:spcAft>
                <a:spcPts val="0"/>
              </a:spcAft>
              <a:buFont typeface="Arial"/>
              <a:buNone/>
              <a:defRPr/>
            </a:pPr>
            <a:endParaRPr lang="fr-FR" sz="2600" b="1" dirty="0" smtClean="0">
              <a:solidFill>
                <a:prstClr val="black"/>
              </a:solidFill>
              <a:latin typeface="Arial" pitchFamily="34" charset="0"/>
              <a:cs typeface="Arial" pitchFamily="34" charset="0"/>
              <a:sym typeface="Arial Bold" pitchFamily="-4" charset="0"/>
            </a:endParaRPr>
          </a:p>
          <a:p>
            <a:pPr marL="0" fontAlgn="auto">
              <a:lnSpc>
                <a:spcPct val="120000"/>
              </a:lnSpc>
              <a:spcBef>
                <a:spcPts val="0"/>
              </a:spcBef>
              <a:spcAft>
                <a:spcPts val="0"/>
              </a:spcAft>
              <a:buFont typeface="Arial"/>
              <a:buNone/>
              <a:defRPr/>
            </a:pPr>
            <a:r>
              <a:rPr lang="fr-FR" sz="2600" b="1" dirty="0" smtClean="0">
                <a:solidFill>
                  <a:prstClr val="black"/>
                </a:solidFill>
                <a:latin typeface="Arial" pitchFamily="34" charset="0"/>
                <a:cs typeface="Arial" pitchFamily="34" charset="0"/>
                <a:sym typeface="Arial Bold" pitchFamily="-4" charset="0"/>
              </a:rPr>
              <a:t>Une double approche historique et par genre :</a:t>
            </a:r>
          </a:p>
          <a:p>
            <a:pPr marL="0" fontAlgn="auto">
              <a:lnSpc>
                <a:spcPct val="120000"/>
              </a:lnSpc>
              <a:spcBef>
                <a:spcPts val="0"/>
              </a:spcBef>
              <a:spcAft>
                <a:spcPts val="0"/>
              </a:spcAft>
              <a:buFont typeface="Arial"/>
              <a:buNone/>
              <a:defRPr/>
            </a:pPr>
            <a:endParaRPr lang="fr-FR" sz="1000" b="1" dirty="0" smtClean="0">
              <a:solidFill>
                <a:prstClr val="black"/>
              </a:solidFill>
              <a:latin typeface="Arial" pitchFamily="34" charset="0"/>
              <a:cs typeface="Arial" pitchFamily="34" charset="0"/>
              <a:sym typeface="Arial Bold" pitchFamily="-4" charset="0"/>
            </a:endParaRPr>
          </a:p>
          <a:p>
            <a:pPr fontAlgn="auto">
              <a:lnSpc>
                <a:spcPct val="170000"/>
              </a:lnSpc>
              <a:spcBef>
                <a:spcPts val="0"/>
              </a:spcBef>
              <a:spcAft>
                <a:spcPts val="0"/>
              </a:spcAft>
              <a:buFont typeface="Arial"/>
              <a:buChar char="•"/>
              <a:defRPr/>
            </a:pPr>
            <a:r>
              <a:rPr lang="fr-FR" sz="2600" i="1" dirty="0" smtClean="0">
                <a:solidFill>
                  <a:prstClr val="black"/>
                </a:solidFill>
                <a:latin typeface="Arial" pitchFamily="34" charset="0"/>
                <a:cs typeface="Arial" pitchFamily="34" charset="0"/>
                <a:sym typeface="Arial Bold" pitchFamily="-4" charset="0"/>
              </a:rPr>
              <a:t>Je</a:t>
            </a:r>
            <a:r>
              <a:rPr lang="fr-FR" sz="2600" dirty="0" smtClean="0">
                <a:solidFill>
                  <a:prstClr val="black"/>
                </a:solidFill>
                <a:latin typeface="Arial" pitchFamily="34" charset="0"/>
                <a:cs typeface="Arial" pitchFamily="34" charset="0"/>
                <a:sym typeface="Arial Bold" pitchFamily="-4" charset="0"/>
              </a:rPr>
              <a:t> </a:t>
            </a:r>
            <a:r>
              <a:rPr lang="fr-FR" sz="2600" dirty="0">
                <a:solidFill>
                  <a:prstClr val="black"/>
                </a:solidFill>
                <a:latin typeface="Arial" pitchFamily="34" charset="0"/>
                <a:cs typeface="Arial" pitchFamily="34" charset="0"/>
                <a:sym typeface="Arial Bold" pitchFamily="-4" charset="0"/>
              </a:rPr>
              <a:t>de l'écrivain et </a:t>
            </a:r>
            <a:r>
              <a:rPr lang="fr-FR" sz="2600" i="1" dirty="0">
                <a:solidFill>
                  <a:prstClr val="black"/>
                </a:solidFill>
                <a:latin typeface="Arial" pitchFamily="34" charset="0"/>
                <a:cs typeface="Arial" pitchFamily="34" charset="0"/>
                <a:sym typeface="Arial Bold" pitchFamily="-4" charset="0"/>
              </a:rPr>
              <a:t>jeu</a:t>
            </a:r>
            <a:r>
              <a:rPr lang="fr-FR" sz="2600" dirty="0">
                <a:solidFill>
                  <a:prstClr val="black"/>
                </a:solidFill>
                <a:latin typeface="Arial" pitchFamily="34" charset="0"/>
                <a:cs typeface="Arial" pitchFamily="34" charset="0"/>
                <a:sym typeface="Arial Bold" pitchFamily="-4" charset="0"/>
              </a:rPr>
              <a:t> de l'écriture</a:t>
            </a:r>
          </a:p>
          <a:p>
            <a:pPr fontAlgn="auto">
              <a:lnSpc>
                <a:spcPct val="170000"/>
              </a:lnSpc>
              <a:spcBef>
                <a:spcPts val="0"/>
              </a:spcBef>
              <a:spcAft>
                <a:spcPts val="0"/>
              </a:spcAft>
              <a:buFont typeface="Arial"/>
              <a:buChar char="•"/>
              <a:defRPr/>
            </a:pPr>
            <a:r>
              <a:rPr lang="fr-FR" sz="2600" dirty="0" smtClean="0">
                <a:solidFill>
                  <a:prstClr val="black"/>
                </a:solidFill>
                <a:latin typeface="Arial" pitchFamily="34" charset="0"/>
                <a:cs typeface="Arial" pitchFamily="34" charset="0"/>
                <a:sym typeface="Arial Bold" pitchFamily="-4" charset="0"/>
              </a:rPr>
              <a:t>La </a:t>
            </a:r>
            <a:r>
              <a:rPr lang="fr-FR" sz="2600" dirty="0">
                <a:solidFill>
                  <a:prstClr val="black"/>
                </a:solidFill>
                <a:latin typeface="Arial" pitchFamily="34" charset="0"/>
                <a:cs typeface="Arial" pitchFamily="34" charset="0"/>
                <a:sym typeface="Arial Bold" pitchFamily="-4" charset="0"/>
              </a:rPr>
              <a:t>rencontre avec l'autre, l'amour, l'amitié</a:t>
            </a:r>
          </a:p>
          <a:p>
            <a:pPr fontAlgn="auto">
              <a:lnSpc>
                <a:spcPct val="170000"/>
              </a:lnSpc>
              <a:spcBef>
                <a:spcPts val="0"/>
              </a:spcBef>
              <a:spcAft>
                <a:spcPts val="0"/>
              </a:spcAft>
              <a:buFont typeface="Arial"/>
              <a:buChar char="•"/>
              <a:defRPr/>
            </a:pPr>
            <a:r>
              <a:rPr lang="fr-FR" sz="2600" dirty="0" smtClean="0">
                <a:solidFill>
                  <a:prstClr val="black"/>
                </a:solidFill>
                <a:latin typeface="Arial" pitchFamily="34" charset="0"/>
                <a:cs typeface="Arial" pitchFamily="34" charset="0"/>
                <a:sym typeface="Arial Bold" pitchFamily="-4" charset="0"/>
              </a:rPr>
              <a:t>Le </a:t>
            </a:r>
            <a:r>
              <a:rPr lang="fr-FR" sz="2600" dirty="0">
                <a:solidFill>
                  <a:prstClr val="black"/>
                </a:solidFill>
                <a:latin typeface="Arial" pitchFamily="34" charset="0"/>
                <a:cs typeface="Arial" pitchFamily="34" charset="0"/>
                <a:sym typeface="Arial Bold" pitchFamily="-4" charset="0"/>
              </a:rPr>
              <a:t>personnage, ses figures et ses avatars</a:t>
            </a:r>
          </a:p>
          <a:p>
            <a:pPr fontAlgn="auto">
              <a:lnSpc>
                <a:spcPct val="170000"/>
              </a:lnSpc>
              <a:spcBef>
                <a:spcPts val="0"/>
              </a:spcBef>
              <a:spcAft>
                <a:spcPts val="0"/>
              </a:spcAft>
              <a:buFont typeface="Arial"/>
              <a:buChar char="•"/>
              <a:defRPr/>
            </a:pPr>
            <a:r>
              <a:rPr lang="fr-FR" sz="2600" dirty="0" smtClean="0">
                <a:solidFill>
                  <a:prstClr val="black"/>
                </a:solidFill>
                <a:latin typeface="Arial" pitchFamily="34" charset="0"/>
                <a:cs typeface="Arial" pitchFamily="34" charset="0"/>
                <a:sym typeface="Arial Bold" pitchFamily="-4" charset="0"/>
              </a:rPr>
              <a:t>L'écrivain </a:t>
            </a:r>
            <a:r>
              <a:rPr lang="fr-FR" sz="2600" dirty="0">
                <a:solidFill>
                  <a:prstClr val="black"/>
                </a:solidFill>
                <a:latin typeface="Arial" pitchFamily="34" charset="0"/>
                <a:cs typeface="Arial" pitchFamily="34" charset="0"/>
                <a:sym typeface="Arial Bold" pitchFamily="-4" charset="0"/>
              </a:rPr>
              <a:t>dans son siècle</a:t>
            </a:r>
          </a:p>
          <a:p>
            <a:pPr fontAlgn="auto">
              <a:lnSpc>
                <a:spcPct val="170000"/>
              </a:lnSpc>
              <a:spcBef>
                <a:spcPts val="0"/>
              </a:spcBef>
              <a:spcAft>
                <a:spcPts val="0"/>
              </a:spcAft>
              <a:buFont typeface="Arial"/>
              <a:buChar char="•"/>
              <a:defRPr/>
            </a:pPr>
            <a:r>
              <a:rPr lang="fr-FR" sz="2600" dirty="0" smtClean="0">
                <a:solidFill>
                  <a:prstClr val="black"/>
                </a:solidFill>
                <a:latin typeface="Arial" pitchFamily="34" charset="0"/>
                <a:cs typeface="Arial" pitchFamily="34" charset="0"/>
                <a:sym typeface="Arial Bold" pitchFamily="-4" charset="0"/>
              </a:rPr>
              <a:t>Voyage</a:t>
            </a:r>
            <a:r>
              <a:rPr lang="fr-FR" sz="2600" dirty="0">
                <a:solidFill>
                  <a:prstClr val="black"/>
                </a:solidFill>
                <a:latin typeface="Arial" pitchFamily="34" charset="0"/>
                <a:cs typeface="Arial" pitchFamily="34" charset="0"/>
                <a:sym typeface="Arial Bold" pitchFamily="-4" charset="0"/>
              </a:rPr>
              <a:t>, parcours initiatique, exil</a:t>
            </a:r>
          </a:p>
          <a:p>
            <a:pPr fontAlgn="auto">
              <a:lnSpc>
                <a:spcPct val="170000"/>
              </a:lnSpc>
              <a:spcBef>
                <a:spcPts val="0"/>
              </a:spcBef>
              <a:spcAft>
                <a:spcPts val="0"/>
              </a:spcAft>
              <a:buFont typeface="Arial"/>
              <a:buChar char="•"/>
              <a:defRPr/>
            </a:pPr>
            <a:r>
              <a:rPr lang="fr-FR" sz="2600" dirty="0" smtClean="0">
                <a:solidFill>
                  <a:prstClr val="black"/>
                </a:solidFill>
                <a:latin typeface="Arial" pitchFamily="34" charset="0"/>
                <a:cs typeface="Arial" pitchFamily="34" charset="0"/>
                <a:sym typeface="Arial Bold" pitchFamily="-4" charset="0"/>
              </a:rPr>
              <a:t>L'imaginaire</a:t>
            </a:r>
            <a:r>
              <a:rPr lang="fr-FR" sz="2600" dirty="0" smtClean="0">
                <a:solidFill>
                  <a:prstClr val="black"/>
                </a:solidFill>
                <a:latin typeface="Arial" pitchFamily="34" charset="0"/>
                <a:cs typeface="Arial" pitchFamily="34" charset="0"/>
              </a:rPr>
              <a:t> </a:t>
            </a:r>
            <a:endParaRPr lang="fr-FR" sz="2600" dirty="0">
              <a:solidFill>
                <a:prstClr val="black"/>
              </a:solidFill>
              <a:latin typeface="Arial" pitchFamily="34" charset="0"/>
              <a:cs typeface="Arial" pitchFamily="34" charset="0"/>
            </a:endParaRPr>
          </a:p>
          <a:p>
            <a:pPr fontAlgn="auto">
              <a:spcAft>
                <a:spcPts val="0"/>
              </a:spcAft>
              <a:buFont typeface="Arial"/>
              <a:buNone/>
              <a:defRPr/>
            </a:pPr>
            <a:r>
              <a:rPr lang="fr-FR" sz="2600" dirty="0">
                <a:solidFill>
                  <a:prstClr val="black"/>
                </a:solidFill>
                <a:latin typeface="Arial" pitchFamily="34" charset="0"/>
                <a:cs typeface="Arial" pitchFamily="34" charset="0"/>
              </a:rPr>
              <a:t>	</a:t>
            </a:r>
            <a:endParaRPr lang="fr-FR" sz="2600" dirty="0" smtClean="0">
              <a:solidFill>
                <a:prstClr val="black"/>
              </a:solidFill>
              <a:latin typeface="Arial" pitchFamily="34" charset="0"/>
              <a:cs typeface="Arial" pitchFamily="34" charset="0"/>
            </a:endParaRPr>
          </a:p>
          <a:p>
            <a:pPr fontAlgn="auto">
              <a:spcAft>
                <a:spcPts val="0"/>
              </a:spcAft>
              <a:buFont typeface="Arial"/>
              <a:buNone/>
              <a:defRPr/>
            </a:pPr>
            <a:endParaRPr lang="fr-FR" sz="2600" dirty="0">
              <a:solidFill>
                <a:prstClr val="black"/>
              </a:solidFill>
              <a:latin typeface="Arial" pitchFamily="34" charset="0"/>
              <a:cs typeface="Arial" pitchFamily="34" charset="0"/>
            </a:endParaRPr>
          </a:p>
          <a:p>
            <a:pPr fontAlgn="auto">
              <a:spcAft>
                <a:spcPts val="0"/>
              </a:spcAft>
              <a:buFont typeface="Arial"/>
              <a:buChar char="•"/>
              <a:defRPr/>
            </a:pPr>
            <a:endParaRPr lang="fr-FR" dirty="0"/>
          </a:p>
        </p:txBody>
      </p:sp>
      <p:sp>
        <p:nvSpPr>
          <p:cNvPr id="4" name="Espace réservé du numéro de diapositive 3"/>
          <p:cNvSpPr>
            <a:spLocks noGrp="1"/>
          </p:cNvSpPr>
          <p:nvPr>
            <p:ph type="sldNum" sz="quarter" idx="12"/>
          </p:nvPr>
        </p:nvSpPr>
        <p:spPr/>
        <p:txBody>
          <a:bodyPr/>
          <a:lstStyle/>
          <a:p>
            <a:pPr>
              <a:defRPr/>
            </a:pPr>
            <a:fld id="{4AB872E9-66E7-4F75-BB9F-40288D3ADDBE}" type="slidenum">
              <a:rPr lang="fr-BE"/>
              <a:pPr>
                <a:defRPr/>
              </a:pPr>
              <a:t>6</a:t>
            </a:fld>
            <a:endParaRPr lang="fr-BE"/>
          </a:p>
        </p:txBody>
      </p:sp>
      <p:sp>
        <p:nvSpPr>
          <p:cNvPr id="5" name="Rectangle 1"/>
          <p:cNvSpPr txBox="1">
            <a:spLocks noChangeArrowheads="1"/>
          </p:cNvSpPr>
          <p:nvPr/>
        </p:nvSpPr>
        <p:spPr bwMode="auto">
          <a:xfrm>
            <a:off x="457200" y="103616"/>
            <a:ext cx="8229600" cy="1569660"/>
          </a:xfrm>
          <a:prstGeom prst="rect">
            <a:avLst/>
          </a:prstGeom>
          <a:solidFill>
            <a:srgbClr val="EEECE1"/>
          </a:solid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chor="ctr">
            <a:sp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endParaRPr lang="fr-FR" sz="2400" b="1" dirty="0" smtClean="0"/>
          </a:p>
          <a:p>
            <a:pPr fontAlgn="auto">
              <a:spcAft>
                <a:spcPts val="0"/>
              </a:spcAft>
              <a:defRPr/>
            </a:pPr>
            <a:r>
              <a:rPr lang="fr-FR" sz="2400" b="1" dirty="0">
                <a:latin typeface="Arial"/>
                <a:cs typeface="Arial"/>
              </a:rPr>
              <a:t>Thématiques pour l’enseignement de </a:t>
            </a:r>
          </a:p>
          <a:p>
            <a:pPr fontAlgn="auto">
              <a:spcAft>
                <a:spcPts val="0"/>
              </a:spcAft>
              <a:defRPr/>
            </a:pPr>
            <a:r>
              <a:rPr lang="fr-FR" sz="2400" b="1" dirty="0" smtClean="0">
                <a:latin typeface="Arial"/>
                <a:cs typeface="Arial"/>
              </a:rPr>
              <a:t>Littérature Étrangère en Langue Étrangère  </a:t>
            </a:r>
            <a:endParaRPr lang="fr-FR" sz="2400" dirty="0">
              <a:latin typeface="Arial"/>
              <a:cs typeface="Arial"/>
            </a:endParaRPr>
          </a:p>
          <a:p>
            <a:pPr fontAlgn="auto">
              <a:spcAft>
                <a:spcPts val="0"/>
              </a:spcAft>
              <a:defRPr/>
            </a:pPr>
            <a:endParaRPr lang="fr-FR" sz="2400" dirty="0">
              <a:latin typeface="Arial"/>
              <a:cs typeface="Aria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388" y="273375"/>
            <a:ext cx="8824912" cy="1446550"/>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2400" b="1" dirty="0">
                <a:solidFill>
                  <a:prstClr val="black"/>
                </a:solidFill>
                <a:latin typeface="Arial"/>
                <a:cs typeface="Arial"/>
              </a:rPr>
              <a:t>DISPOSITIF D’EVALUATION DES LANGUES AU BACCALAUREAT GENERAL ET TECHNOLOGIQUE</a:t>
            </a:r>
            <a:r>
              <a:rPr lang="fr-FR" sz="2400" dirty="0">
                <a:solidFill>
                  <a:prstClr val="black"/>
                </a:solidFill>
                <a:latin typeface="Arial"/>
                <a:cs typeface="Arial"/>
              </a:rPr>
              <a:t> </a:t>
            </a:r>
          </a:p>
          <a:p>
            <a:pPr algn="ctr">
              <a:defRPr/>
            </a:pPr>
            <a:r>
              <a:rPr lang="fr-FR" sz="2000" b="1" dirty="0">
                <a:solidFill>
                  <a:prstClr val="black"/>
                </a:solidFill>
                <a:latin typeface="Arial"/>
                <a:cs typeface="Arial"/>
              </a:rPr>
              <a:t>Candidats toutes séries générales (sauf série L) </a:t>
            </a:r>
          </a:p>
          <a:p>
            <a:pPr algn="ctr">
              <a:defRPr/>
            </a:pPr>
            <a:r>
              <a:rPr lang="fr-FR" sz="2000" b="1" dirty="0">
                <a:solidFill>
                  <a:prstClr val="black"/>
                </a:solidFill>
                <a:latin typeface="Arial"/>
                <a:cs typeface="Arial"/>
              </a:rPr>
              <a:t>et technologiques (sauf STAV, TMD et hôtellerie)</a:t>
            </a:r>
            <a:endParaRPr lang="fr-FR" sz="2000" dirty="0">
              <a:solidFill>
                <a:prstClr val="black"/>
              </a:solidFill>
              <a:latin typeface="Arial"/>
              <a:cs typeface="Arial"/>
            </a:endParaRPr>
          </a:p>
        </p:txBody>
      </p:sp>
      <p:graphicFrame>
        <p:nvGraphicFramePr>
          <p:cNvPr id="5" name="Tableau 4"/>
          <p:cNvGraphicFramePr>
            <a:graphicFrameLocks noGrp="1"/>
          </p:cNvGraphicFramePr>
          <p:nvPr/>
        </p:nvGraphicFramePr>
        <p:xfrm>
          <a:off x="179388" y="2011363"/>
          <a:ext cx="8785226" cy="1681877"/>
        </p:xfrm>
        <a:graphic>
          <a:graphicData uri="http://schemas.openxmlformats.org/drawingml/2006/table">
            <a:tbl>
              <a:tblPr firstRow="1" bandRow="1">
                <a:tableStyleId>{5940675A-B579-460E-94D1-54222C63F5DA}</a:tableStyleId>
              </a:tblPr>
              <a:tblGrid>
                <a:gridCol w="1488817"/>
                <a:gridCol w="1488817"/>
                <a:gridCol w="1121476"/>
                <a:gridCol w="2124634"/>
                <a:gridCol w="1220342"/>
                <a:gridCol w="1341140"/>
              </a:tblGrid>
              <a:tr h="945578">
                <a:tc>
                  <a:txBody>
                    <a:bodyPr/>
                    <a:lstStyle/>
                    <a:p>
                      <a:pPr algn="ctr"/>
                      <a:r>
                        <a:rPr lang="fr-FR" sz="2100" b="1" dirty="0" smtClean="0">
                          <a:solidFill>
                            <a:srgbClr val="FF0000"/>
                          </a:solidFill>
                        </a:rPr>
                        <a:t>LV1</a:t>
                      </a:r>
                      <a:endParaRPr lang="fr-FR" sz="2100" b="1" dirty="0">
                        <a:solidFill>
                          <a:srgbClr val="FF0000"/>
                        </a:solidFill>
                      </a:endParaRPr>
                    </a:p>
                  </a:txBody>
                  <a:tcPr marL="91434" marR="91434" marT="48020" marB="48020">
                    <a:solidFill>
                      <a:schemeClr val="accent6">
                        <a:lumMod val="20000"/>
                        <a:lumOff val="80000"/>
                      </a:schemeClr>
                    </a:solidFill>
                  </a:tcPr>
                </a:tc>
                <a:tc>
                  <a:txBody>
                    <a:bodyPr/>
                    <a:lstStyle/>
                    <a:p>
                      <a:pPr algn="ctr"/>
                      <a:r>
                        <a:rPr lang="fr-FR" sz="2100" b="1" dirty="0" smtClean="0"/>
                        <a:t>Partie écrite</a:t>
                      </a:r>
                      <a:endParaRPr lang="fr-FR" sz="2100" b="1" dirty="0"/>
                    </a:p>
                  </a:txBody>
                  <a:tcPr marL="91434" marR="91434" marT="48020" marB="48020">
                    <a:solidFill>
                      <a:schemeClr val="accent6">
                        <a:lumMod val="20000"/>
                        <a:lumOff val="80000"/>
                      </a:schemeClr>
                    </a:solidFill>
                  </a:tcPr>
                </a:tc>
                <a:tc>
                  <a:txBody>
                    <a:bodyPr/>
                    <a:lstStyle/>
                    <a:p>
                      <a:r>
                        <a:rPr lang="fr-FR" sz="2100" b="1" dirty="0" smtClean="0"/>
                        <a:t>        +</a:t>
                      </a:r>
                      <a:endParaRPr lang="fr-FR" sz="2100" b="1" dirty="0"/>
                    </a:p>
                  </a:txBody>
                  <a:tcPr marL="91434" marR="91434" marT="48020" marB="48020">
                    <a:solidFill>
                      <a:schemeClr val="accent6">
                        <a:lumMod val="20000"/>
                        <a:lumOff val="80000"/>
                      </a:schemeClr>
                    </a:solidFill>
                  </a:tcPr>
                </a:tc>
                <a:tc gridSpan="3">
                  <a:txBody>
                    <a:bodyPr/>
                    <a:lstStyle/>
                    <a:p>
                      <a:r>
                        <a:rPr lang="fr-FR" sz="2100" b="1" dirty="0" smtClean="0"/>
                        <a:t>Partie orale (contrôle en cours d’année)</a:t>
                      </a:r>
                      <a:endParaRPr lang="fr-FR" sz="2100" b="1" dirty="0"/>
                    </a:p>
                  </a:txBody>
                  <a:tcPr marL="91434" marR="91434" marT="48020" marB="48020">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r>
              <a:tr h="736299">
                <a:tc gridSpan="3">
                  <a:txBody>
                    <a:bodyPr/>
                    <a:lstStyle/>
                    <a:p>
                      <a:endParaRPr lang="fr-FR" sz="2100" b="1" dirty="0"/>
                    </a:p>
                  </a:txBody>
                  <a:tcPr marL="91434" marR="91434" marT="48020" marB="48020">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a:txBody>
                    <a:bodyPr/>
                    <a:lstStyle/>
                    <a:p>
                      <a:pPr algn="ctr"/>
                      <a:r>
                        <a:rPr lang="fr-FR" sz="2100" b="1" dirty="0" smtClean="0"/>
                        <a:t>Compréhension orale</a:t>
                      </a:r>
                      <a:endParaRPr lang="fr-FR" sz="2100" b="1" dirty="0"/>
                    </a:p>
                  </a:txBody>
                  <a:tcPr marL="91434" marR="91434" marT="48020" marB="48020">
                    <a:solidFill>
                      <a:schemeClr val="accent6">
                        <a:lumMod val="20000"/>
                        <a:lumOff val="80000"/>
                      </a:schemeClr>
                    </a:solidFill>
                  </a:tcPr>
                </a:tc>
                <a:tc>
                  <a:txBody>
                    <a:bodyPr/>
                    <a:lstStyle/>
                    <a:p>
                      <a:r>
                        <a:rPr lang="fr-FR" sz="2100" b="1" dirty="0" smtClean="0"/>
                        <a:t>       + </a:t>
                      </a:r>
                      <a:endParaRPr lang="fr-FR" sz="2100" b="1" dirty="0"/>
                    </a:p>
                  </a:txBody>
                  <a:tcPr marL="91434" marR="91434" marT="48020" marB="48020">
                    <a:solidFill>
                      <a:schemeClr val="accent6">
                        <a:lumMod val="20000"/>
                        <a:lumOff val="80000"/>
                      </a:schemeClr>
                    </a:solidFill>
                  </a:tcPr>
                </a:tc>
                <a:tc>
                  <a:txBody>
                    <a:bodyPr/>
                    <a:lstStyle/>
                    <a:p>
                      <a:pPr algn="ctr"/>
                      <a:r>
                        <a:rPr lang="fr-FR" sz="2000" b="1" dirty="0" smtClean="0"/>
                        <a:t>Expression orale</a:t>
                      </a:r>
                      <a:endParaRPr lang="fr-FR" sz="2000" b="1" dirty="0"/>
                    </a:p>
                  </a:txBody>
                  <a:tcPr marL="91434" marR="91434" marT="48020" marB="48020">
                    <a:solidFill>
                      <a:schemeClr val="accent6">
                        <a:lumMod val="20000"/>
                        <a:lumOff val="80000"/>
                      </a:schemeClr>
                    </a:solidFill>
                  </a:tcPr>
                </a:tc>
              </a:tr>
            </a:tbl>
          </a:graphicData>
        </a:graphic>
      </p:graphicFrame>
      <p:graphicFrame>
        <p:nvGraphicFramePr>
          <p:cNvPr id="6" name="Tableau 5"/>
          <p:cNvGraphicFramePr>
            <a:graphicFrameLocks noGrp="1"/>
          </p:cNvGraphicFramePr>
          <p:nvPr/>
        </p:nvGraphicFramePr>
        <p:xfrm>
          <a:off x="179388" y="6138863"/>
          <a:ext cx="8785245" cy="711755"/>
        </p:xfrm>
        <a:graphic>
          <a:graphicData uri="http://schemas.openxmlformats.org/drawingml/2006/table">
            <a:tbl>
              <a:tblPr firstRow="1" bandRow="1">
                <a:tableStyleId>{5940675A-B579-460E-94D1-54222C63F5DA}</a:tableStyleId>
              </a:tblPr>
              <a:tblGrid>
                <a:gridCol w="4134232"/>
                <a:gridCol w="4651013"/>
              </a:tblGrid>
              <a:tr h="711755">
                <a:tc>
                  <a:txBody>
                    <a:bodyPr/>
                    <a:lstStyle/>
                    <a:p>
                      <a:pPr algn="ctr"/>
                      <a:r>
                        <a:rPr lang="fr-FR" sz="1900" b="1" dirty="0" smtClean="0">
                          <a:solidFill>
                            <a:srgbClr val="FF0000"/>
                          </a:solidFill>
                        </a:rPr>
                        <a:t>LV3</a:t>
                      </a:r>
                      <a:r>
                        <a:rPr lang="fr-FR" sz="1900" b="1" dirty="0" smtClean="0"/>
                        <a:t>   </a:t>
                      </a:r>
                    </a:p>
                    <a:p>
                      <a:pPr algn="ctr"/>
                      <a:r>
                        <a:rPr lang="fr-FR" sz="1900" b="1" dirty="0" smtClean="0"/>
                        <a:t>(ne concerne que les séries générales</a:t>
                      </a:r>
                      <a:r>
                        <a:rPr lang="fr-FR" sz="1700" b="1" dirty="0" smtClean="0"/>
                        <a:t>)</a:t>
                      </a:r>
                      <a:endParaRPr lang="fr-FR" sz="1700" b="1" dirty="0"/>
                    </a:p>
                  </a:txBody>
                  <a:tcPr marL="91444" marR="91444" marT="47989" marB="47989">
                    <a:solidFill>
                      <a:schemeClr val="accent6">
                        <a:lumMod val="20000"/>
                        <a:lumOff val="80000"/>
                      </a:schemeClr>
                    </a:solidFill>
                  </a:tcPr>
                </a:tc>
                <a:tc>
                  <a:txBody>
                    <a:bodyPr/>
                    <a:lstStyle/>
                    <a:p>
                      <a:r>
                        <a:rPr lang="fr-FR" sz="1900" b="1" dirty="0" smtClean="0"/>
                        <a:t>                                  Oral</a:t>
                      </a:r>
                      <a:endParaRPr lang="fr-FR" sz="1900" b="1" dirty="0"/>
                    </a:p>
                  </a:txBody>
                  <a:tcPr marL="91444" marR="91444" marT="47989" marB="47989">
                    <a:solidFill>
                      <a:schemeClr val="accent6">
                        <a:lumMod val="20000"/>
                        <a:lumOff val="80000"/>
                      </a:schemeClr>
                    </a:solidFill>
                  </a:tcPr>
                </a:tc>
              </a:tr>
            </a:tbl>
          </a:graphicData>
        </a:graphic>
      </p:graphicFrame>
      <p:graphicFrame>
        <p:nvGraphicFramePr>
          <p:cNvPr id="9" name="Tableau 8"/>
          <p:cNvGraphicFramePr>
            <a:graphicFrameLocks noGrp="1"/>
          </p:cNvGraphicFramePr>
          <p:nvPr/>
        </p:nvGraphicFramePr>
        <p:xfrm>
          <a:off x="179388" y="3978275"/>
          <a:ext cx="8796357" cy="1663541"/>
        </p:xfrm>
        <a:graphic>
          <a:graphicData uri="http://schemas.openxmlformats.org/drawingml/2006/table">
            <a:tbl>
              <a:tblPr firstRow="1" bandRow="1">
                <a:tableStyleId>{5940675A-B579-460E-94D1-54222C63F5DA}</a:tableStyleId>
              </a:tblPr>
              <a:tblGrid>
                <a:gridCol w="1412265"/>
                <a:gridCol w="1485568"/>
                <a:gridCol w="1244199"/>
                <a:gridCol w="1994827"/>
                <a:gridCol w="1217677"/>
                <a:gridCol w="1441821"/>
              </a:tblGrid>
              <a:tr h="736161">
                <a:tc>
                  <a:txBody>
                    <a:bodyPr/>
                    <a:lstStyle/>
                    <a:p>
                      <a:pPr algn="ctr"/>
                      <a:r>
                        <a:rPr lang="fr-FR" sz="2100" b="1" dirty="0" smtClean="0">
                          <a:solidFill>
                            <a:srgbClr val="FF0000"/>
                          </a:solidFill>
                        </a:rPr>
                        <a:t>LV2</a:t>
                      </a:r>
                      <a:endParaRPr lang="fr-FR" sz="2100" b="1" dirty="0">
                        <a:solidFill>
                          <a:srgbClr val="FF0000"/>
                        </a:solidFill>
                      </a:endParaRPr>
                    </a:p>
                  </a:txBody>
                  <a:tcPr marL="91438" marR="91438" marT="48010" marB="48010">
                    <a:solidFill>
                      <a:schemeClr val="accent6">
                        <a:lumMod val="20000"/>
                        <a:lumOff val="80000"/>
                      </a:schemeClr>
                    </a:solidFill>
                  </a:tcPr>
                </a:tc>
                <a:tc>
                  <a:txBody>
                    <a:bodyPr/>
                    <a:lstStyle/>
                    <a:p>
                      <a:pPr algn="ctr"/>
                      <a:r>
                        <a:rPr lang="fr-FR" sz="2100" b="1" dirty="0" smtClean="0"/>
                        <a:t>Partie écrite</a:t>
                      </a:r>
                      <a:endParaRPr lang="fr-FR" sz="2100" b="1" dirty="0"/>
                    </a:p>
                  </a:txBody>
                  <a:tcPr marL="91438" marR="91438" marT="48010" marB="48010">
                    <a:solidFill>
                      <a:schemeClr val="accent6">
                        <a:lumMod val="20000"/>
                        <a:lumOff val="80000"/>
                      </a:schemeClr>
                    </a:solidFill>
                  </a:tcPr>
                </a:tc>
                <a:tc>
                  <a:txBody>
                    <a:bodyPr/>
                    <a:lstStyle/>
                    <a:p>
                      <a:r>
                        <a:rPr lang="fr-FR" sz="2100" b="1" dirty="0" smtClean="0"/>
                        <a:t>        +</a:t>
                      </a:r>
                      <a:endParaRPr lang="fr-FR" sz="2100" b="1" dirty="0"/>
                    </a:p>
                  </a:txBody>
                  <a:tcPr marL="91438" marR="91438" marT="48010" marB="48010">
                    <a:solidFill>
                      <a:schemeClr val="accent6">
                        <a:lumMod val="20000"/>
                        <a:lumOff val="80000"/>
                      </a:schemeClr>
                    </a:solidFill>
                  </a:tcPr>
                </a:tc>
                <a:tc gridSpan="3">
                  <a:txBody>
                    <a:bodyPr/>
                    <a:lstStyle/>
                    <a:p>
                      <a:r>
                        <a:rPr lang="fr-FR" sz="2100" b="1" dirty="0" smtClean="0"/>
                        <a:t>Partie orale (contrôle en cours d’année)</a:t>
                      </a:r>
                      <a:endParaRPr lang="fr-FR" sz="2100" b="1" dirty="0"/>
                    </a:p>
                  </a:txBody>
                  <a:tcPr marL="91438" marR="91438" marT="48010" marB="48010">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r>
              <a:tr h="927380">
                <a:tc gridSpan="3">
                  <a:txBody>
                    <a:bodyPr/>
                    <a:lstStyle/>
                    <a:p>
                      <a:endParaRPr lang="fr-FR" sz="2100" b="1" dirty="0"/>
                    </a:p>
                  </a:txBody>
                  <a:tcPr marL="91438" marR="91438" marT="48010" marB="48010">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a:txBody>
                    <a:bodyPr/>
                    <a:lstStyle/>
                    <a:p>
                      <a:pPr algn="ctr"/>
                      <a:r>
                        <a:rPr lang="fr-FR" sz="2100" b="1" dirty="0" smtClean="0"/>
                        <a:t>Compréhension orale</a:t>
                      </a:r>
                      <a:endParaRPr lang="fr-FR" sz="2100" b="1" dirty="0"/>
                    </a:p>
                  </a:txBody>
                  <a:tcPr marL="91438" marR="91438" marT="48010" marB="48010">
                    <a:solidFill>
                      <a:schemeClr val="accent6">
                        <a:lumMod val="20000"/>
                        <a:lumOff val="80000"/>
                      </a:schemeClr>
                    </a:solidFill>
                  </a:tcPr>
                </a:tc>
                <a:tc>
                  <a:txBody>
                    <a:bodyPr/>
                    <a:lstStyle/>
                    <a:p>
                      <a:r>
                        <a:rPr lang="fr-FR" sz="2100" b="1" dirty="0" smtClean="0"/>
                        <a:t>       + </a:t>
                      </a:r>
                      <a:endParaRPr lang="fr-FR" sz="2100" b="1" dirty="0"/>
                    </a:p>
                  </a:txBody>
                  <a:tcPr marL="91438" marR="91438" marT="48010" marB="48010">
                    <a:solidFill>
                      <a:schemeClr val="accent6">
                        <a:lumMod val="20000"/>
                        <a:lumOff val="80000"/>
                      </a:schemeClr>
                    </a:solidFill>
                  </a:tcPr>
                </a:tc>
                <a:tc>
                  <a:txBody>
                    <a:bodyPr/>
                    <a:lstStyle/>
                    <a:p>
                      <a:pPr algn="ctr"/>
                      <a:r>
                        <a:rPr lang="fr-FR" sz="2100" b="1" dirty="0" smtClean="0"/>
                        <a:t>Expression orale</a:t>
                      </a:r>
                      <a:endParaRPr lang="fr-FR" sz="2100" b="1" dirty="0"/>
                    </a:p>
                  </a:txBody>
                  <a:tcPr marL="91438" marR="91438" marT="48010" marB="48010">
                    <a:solidFill>
                      <a:schemeClr val="accent6">
                        <a:lumMod val="20000"/>
                        <a:lumOff val="80000"/>
                      </a:schemeClr>
                    </a:solidFill>
                  </a:tcPr>
                </a:tc>
              </a:tr>
            </a:tbl>
          </a:graphicData>
        </a:graphic>
      </p:graphicFrame>
      <p:sp>
        <p:nvSpPr>
          <p:cNvPr id="73778" name="Espace réservé du numéro de diapositive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56DFB6-A19F-475D-86AF-FA5B008A5286}" type="slidenum">
              <a:rPr lang="fr-FR" smtClean="0">
                <a:solidFill>
                  <a:srgbClr val="898989"/>
                </a:solidFill>
              </a:rPr>
              <a:pPr fontAlgn="base">
                <a:spcBef>
                  <a:spcPct val="0"/>
                </a:spcBef>
                <a:spcAft>
                  <a:spcPct val="0"/>
                </a:spcAft>
              </a:pPr>
              <a:t>7</a:t>
            </a:fld>
            <a:endParaRPr lang="fr-FR" smtClean="0">
              <a:solidFill>
                <a:srgbClr val="898989"/>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79388" y="1679575"/>
          <a:ext cx="8856984" cy="1364616"/>
        </p:xfrm>
        <a:graphic>
          <a:graphicData uri="http://schemas.openxmlformats.org/drawingml/2006/table">
            <a:tbl>
              <a:tblPr firstRow="1" bandRow="1">
                <a:tableStyleId>{5940675A-B579-460E-94D1-54222C63F5DA}</a:tableStyleId>
              </a:tblPr>
              <a:tblGrid>
                <a:gridCol w="1143857"/>
                <a:gridCol w="1906427"/>
                <a:gridCol w="762570"/>
                <a:gridCol w="991342"/>
                <a:gridCol w="533800"/>
                <a:gridCol w="1525146"/>
                <a:gridCol w="1143857"/>
                <a:gridCol w="849985"/>
              </a:tblGrid>
              <a:tr h="399910">
                <a:tc>
                  <a:txBody>
                    <a:bodyPr/>
                    <a:lstStyle/>
                    <a:p>
                      <a:pPr algn="ctr"/>
                      <a:r>
                        <a:rPr lang="fr-FR" sz="1900" b="1" dirty="0" smtClean="0">
                          <a:solidFill>
                            <a:srgbClr val="FF0000"/>
                          </a:solidFill>
                        </a:rPr>
                        <a:t>LV1</a:t>
                      </a:r>
                      <a:endParaRPr lang="fr-FR" sz="1900" b="1" dirty="0">
                        <a:solidFill>
                          <a:srgbClr val="FF0000"/>
                        </a:solidFill>
                      </a:endParaRPr>
                    </a:p>
                  </a:txBody>
                  <a:tcPr marL="91438" marR="91438" marT="48013" marB="48013">
                    <a:solidFill>
                      <a:schemeClr val="accent6">
                        <a:lumMod val="20000"/>
                        <a:lumOff val="80000"/>
                      </a:schemeClr>
                    </a:solidFill>
                  </a:tcPr>
                </a:tc>
                <a:tc>
                  <a:txBody>
                    <a:bodyPr/>
                    <a:lstStyle/>
                    <a:p>
                      <a:pPr algn="ctr"/>
                      <a:r>
                        <a:rPr lang="fr-FR" sz="1900" b="1" dirty="0" smtClean="0"/>
                        <a:t>Partie écrite</a:t>
                      </a:r>
                      <a:endParaRPr lang="fr-FR" sz="1900" b="1" dirty="0"/>
                    </a:p>
                  </a:txBody>
                  <a:tcPr marL="91438" marR="91438" marT="48013" marB="48013">
                    <a:solidFill>
                      <a:schemeClr val="accent6">
                        <a:lumMod val="20000"/>
                        <a:lumOff val="80000"/>
                      </a:schemeClr>
                    </a:solidFill>
                  </a:tcPr>
                </a:tc>
                <a:tc>
                  <a:txBody>
                    <a:bodyPr/>
                    <a:lstStyle/>
                    <a:p>
                      <a:pPr algn="ctr"/>
                      <a:r>
                        <a:rPr lang="fr-FR" sz="1900" b="1" dirty="0" smtClean="0"/>
                        <a:t>+</a:t>
                      </a:r>
                      <a:endParaRPr lang="fr-FR" sz="1900" b="1" dirty="0"/>
                    </a:p>
                  </a:txBody>
                  <a:tcPr marL="91438" marR="91438" marT="48013" marB="48013">
                    <a:solidFill>
                      <a:schemeClr val="accent6">
                        <a:lumMod val="20000"/>
                        <a:lumOff val="80000"/>
                      </a:schemeClr>
                    </a:solidFill>
                  </a:tcPr>
                </a:tc>
                <a:tc gridSpan="5">
                  <a:txBody>
                    <a:bodyPr/>
                    <a:lstStyle/>
                    <a:p>
                      <a:pPr algn="ctr"/>
                      <a:r>
                        <a:rPr lang="fr-FR" sz="1900" b="1" dirty="0" smtClean="0"/>
                        <a:t>Partie orale épreuve terminale</a:t>
                      </a:r>
                      <a:endParaRPr lang="fr-FR" sz="1900" b="1" dirty="0"/>
                    </a:p>
                  </a:txBody>
                  <a:tcPr marL="91438" marR="91438" marT="48013" marB="48013">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a:p>
                  </a:txBody>
                  <a:tcPr/>
                </a:tc>
              </a:tr>
              <a:tr h="964706">
                <a:tc gridSpan="3">
                  <a:txBody>
                    <a:bodyPr/>
                    <a:lstStyle/>
                    <a:p>
                      <a:pPr algn="ctr"/>
                      <a:endParaRPr lang="fr-FR" sz="1900" dirty="0"/>
                    </a:p>
                  </a:txBody>
                  <a:tcPr marL="91438" marR="91438" marT="48013" marB="48013">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a:txBody>
                    <a:bodyPr/>
                    <a:lstStyle/>
                    <a:p>
                      <a:pPr algn="ctr"/>
                      <a:r>
                        <a:rPr lang="fr-FR" sz="1900" b="1" dirty="0" smtClean="0"/>
                        <a:t>Oral de LV1 seul</a:t>
                      </a:r>
                      <a:endParaRPr lang="fr-FR" sz="1900" b="1" dirty="0"/>
                    </a:p>
                  </a:txBody>
                  <a:tcPr marL="91438" marR="91438" marT="48013" marB="48013">
                    <a:solidFill>
                      <a:schemeClr val="accent6">
                        <a:lumMod val="20000"/>
                        <a:lumOff val="80000"/>
                      </a:schemeClr>
                    </a:solidFill>
                  </a:tcPr>
                </a:tc>
                <a:tc>
                  <a:txBody>
                    <a:bodyPr/>
                    <a:lstStyle/>
                    <a:p>
                      <a:pPr algn="ctr"/>
                      <a:endParaRPr lang="fr-FR" sz="1900" b="1" dirty="0" smtClean="0"/>
                    </a:p>
                    <a:p>
                      <a:pPr algn="ctr"/>
                      <a:r>
                        <a:rPr lang="fr-FR" sz="1900" b="1" dirty="0" smtClean="0"/>
                        <a:t>ou</a:t>
                      </a:r>
                      <a:endParaRPr lang="fr-FR" sz="1900" b="1" dirty="0"/>
                    </a:p>
                  </a:txBody>
                  <a:tcPr marL="91438" marR="91438" marT="48013" marB="48013">
                    <a:solidFill>
                      <a:schemeClr val="accent6">
                        <a:lumMod val="20000"/>
                        <a:lumOff val="80000"/>
                      </a:schemeClr>
                    </a:solidFill>
                  </a:tcPr>
                </a:tc>
                <a:tc>
                  <a:txBody>
                    <a:bodyPr/>
                    <a:lstStyle/>
                    <a:p>
                      <a:pPr algn="ctr"/>
                      <a:r>
                        <a:rPr lang="fr-FR" sz="1900" b="1" kern="1200" dirty="0" smtClean="0">
                          <a:solidFill>
                            <a:schemeClr val="tx1"/>
                          </a:solidFill>
                          <a:effectLst/>
                          <a:latin typeface="+mn-lt"/>
                          <a:ea typeface="+mn-ea"/>
                          <a:cs typeface="+mn-cs"/>
                        </a:rPr>
                        <a:t>Oral de LV1</a:t>
                      </a:r>
                    </a:p>
                    <a:p>
                      <a:pPr algn="ctr"/>
                      <a:r>
                        <a:rPr lang="fr-FR" sz="1900" b="1" kern="1200" dirty="0" smtClean="0">
                          <a:solidFill>
                            <a:schemeClr val="tx1"/>
                          </a:solidFill>
                          <a:effectLst/>
                          <a:latin typeface="+mn-lt"/>
                          <a:ea typeface="+mn-ea"/>
                          <a:cs typeface="+mn-cs"/>
                        </a:rPr>
                        <a:t> + LV1 approfondie</a:t>
                      </a:r>
                      <a:endParaRPr lang="fr-FR" sz="1900" dirty="0"/>
                    </a:p>
                  </a:txBody>
                  <a:tcPr marL="91438" marR="91438" marT="48013" marB="48013">
                    <a:solidFill>
                      <a:schemeClr val="accent6">
                        <a:lumMod val="20000"/>
                        <a:lumOff val="80000"/>
                      </a:schemeClr>
                    </a:solidFill>
                  </a:tcPr>
                </a:tc>
                <a:tc>
                  <a:txBody>
                    <a:bodyPr/>
                    <a:lstStyle/>
                    <a:p>
                      <a:pPr algn="ctr"/>
                      <a:endParaRPr lang="fr-FR" sz="1900" b="1" kern="1200" dirty="0" smtClean="0">
                        <a:solidFill>
                          <a:schemeClr val="tx1"/>
                        </a:solidFill>
                        <a:effectLst/>
                        <a:latin typeface="+mn-lt"/>
                        <a:ea typeface="+mn-ea"/>
                        <a:cs typeface="+mn-cs"/>
                      </a:endParaRPr>
                    </a:p>
                    <a:p>
                      <a:pPr algn="ctr"/>
                      <a:r>
                        <a:rPr lang="fr-FR" sz="1900" b="1" kern="1200" dirty="0" smtClean="0">
                          <a:solidFill>
                            <a:schemeClr val="tx1"/>
                          </a:solidFill>
                          <a:effectLst/>
                          <a:latin typeface="+mn-lt"/>
                          <a:ea typeface="+mn-ea"/>
                          <a:cs typeface="+mn-cs"/>
                        </a:rPr>
                        <a:t>et/ou</a:t>
                      </a:r>
                      <a:endParaRPr lang="fr-FR" sz="1900" dirty="0"/>
                    </a:p>
                  </a:txBody>
                  <a:tcPr marL="91438" marR="91438" marT="48013" marB="48013">
                    <a:solidFill>
                      <a:schemeClr val="accent6">
                        <a:lumMod val="20000"/>
                        <a:lumOff val="80000"/>
                      </a:schemeClr>
                    </a:solidFill>
                  </a:tcPr>
                </a:tc>
                <a:tc>
                  <a:txBody>
                    <a:bodyPr/>
                    <a:lstStyle/>
                    <a:p>
                      <a:pPr algn="ctr"/>
                      <a:endParaRPr lang="fr-FR" sz="1900" b="1" kern="1200" dirty="0" smtClean="0">
                        <a:solidFill>
                          <a:schemeClr val="tx1"/>
                        </a:solidFill>
                        <a:effectLst/>
                        <a:latin typeface="+mn-lt"/>
                        <a:ea typeface="+mn-ea"/>
                        <a:cs typeface="+mn-cs"/>
                      </a:endParaRPr>
                    </a:p>
                    <a:p>
                      <a:pPr algn="ctr"/>
                      <a:r>
                        <a:rPr lang="fr-FR" sz="1900" b="1" kern="1200" dirty="0" smtClean="0">
                          <a:solidFill>
                            <a:schemeClr val="tx1"/>
                          </a:solidFill>
                          <a:effectLst/>
                          <a:latin typeface="+mn-lt"/>
                          <a:ea typeface="+mn-ea"/>
                          <a:cs typeface="+mn-cs"/>
                        </a:rPr>
                        <a:t>LELE</a:t>
                      </a:r>
                      <a:endParaRPr lang="fr-FR" sz="1900" dirty="0"/>
                    </a:p>
                  </a:txBody>
                  <a:tcPr marL="91438" marR="91438" marT="48013" marB="48013">
                    <a:solidFill>
                      <a:schemeClr val="accent6">
                        <a:lumMod val="20000"/>
                        <a:lumOff val="80000"/>
                      </a:schemeClr>
                    </a:solidFill>
                  </a:tcPr>
                </a:tc>
              </a:tr>
            </a:tbl>
          </a:graphicData>
        </a:graphic>
      </p:graphicFrame>
      <p:sp>
        <p:nvSpPr>
          <p:cNvPr id="3" name="Rectangle 2"/>
          <p:cNvSpPr/>
          <p:nvPr/>
        </p:nvSpPr>
        <p:spPr>
          <a:xfrm>
            <a:off x="827584" y="545110"/>
            <a:ext cx="7650630" cy="461665"/>
          </a:xfrm>
          <a:prstGeom prst="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fr-FR" sz="2400" b="1" dirty="0"/>
              <a:t>     Candidats série L</a:t>
            </a:r>
          </a:p>
        </p:txBody>
      </p:sp>
      <p:graphicFrame>
        <p:nvGraphicFramePr>
          <p:cNvPr id="7" name="Tableau 6"/>
          <p:cNvGraphicFramePr>
            <a:graphicFrameLocks noGrp="1"/>
          </p:cNvGraphicFramePr>
          <p:nvPr/>
        </p:nvGraphicFramePr>
        <p:xfrm>
          <a:off x="179388" y="4810125"/>
          <a:ext cx="8856983" cy="2102216"/>
        </p:xfrm>
        <a:graphic>
          <a:graphicData uri="http://schemas.openxmlformats.org/drawingml/2006/table">
            <a:tbl>
              <a:tblPr firstRow="1" bandRow="1">
                <a:tableStyleId>{5940675A-B579-460E-94D1-54222C63F5DA}</a:tableStyleId>
              </a:tblPr>
              <a:tblGrid>
                <a:gridCol w="915418"/>
                <a:gridCol w="2515254"/>
                <a:gridCol w="1145845"/>
                <a:gridCol w="4280466"/>
              </a:tblGrid>
              <a:tr h="2102216">
                <a:tc>
                  <a:txBody>
                    <a:bodyPr/>
                    <a:lstStyle/>
                    <a:p>
                      <a:pPr algn="ctr"/>
                      <a:endParaRPr lang="fr-FR" sz="1900" b="1" kern="1200" dirty="0" smtClean="0">
                        <a:solidFill>
                          <a:srgbClr val="FF0000"/>
                        </a:solidFill>
                        <a:effectLst/>
                      </a:endParaRPr>
                    </a:p>
                    <a:p>
                      <a:pPr algn="ctr"/>
                      <a:endParaRPr lang="fr-FR" sz="1900" b="1" kern="1200" dirty="0" smtClean="0">
                        <a:solidFill>
                          <a:srgbClr val="FF0000"/>
                        </a:solidFill>
                        <a:effectLst/>
                      </a:endParaRPr>
                    </a:p>
                    <a:p>
                      <a:pPr algn="ctr"/>
                      <a:r>
                        <a:rPr lang="fr-FR" sz="1900" b="1" kern="1200" dirty="0" smtClean="0">
                          <a:solidFill>
                            <a:srgbClr val="FF0000"/>
                          </a:solidFill>
                          <a:effectLst/>
                        </a:rPr>
                        <a:t>LV3</a:t>
                      </a:r>
                      <a:endParaRPr lang="fr-FR" sz="1900" b="1" dirty="0">
                        <a:solidFill>
                          <a:srgbClr val="FF0000"/>
                        </a:solidFill>
                      </a:endParaRPr>
                    </a:p>
                  </a:txBody>
                  <a:tcPr marL="91443" marR="91443" marT="47998" marB="47998">
                    <a:solidFill>
                      <a:schemeClr val="accent6">
                        <a:lumMod val="20000"/>
                        <a:lumOff val="80000"/>
                      </a:schemeClr>
                    </a:solidFill>
                  </a:tcPr>
                </a:tc>
                <a:tc>
                  <a:txBody>
                    <a:bodyPr/>
                    <a:lstStyle/>
                    <a:p>
                      <a:pPr algn="ctr"/>
                      <a:endParaRPr lang="fr-FR" sz="1900" b="1" kern="1200" dirty="0" smtClean="0">
                        <a:effectLst/>
                      </a:endParaRPr>
                    </a:p>
                    <a:p>
                      <a:pPr algn="ctr"/>
                      <a:r>
                        <a:rPr lang="fr-FR" sz="1900" b="1" kern="1200" dirty="0" smtClean="0">
                          <a:effectLst/>
                        </a:rPr>
                        <a:t>Oral LV3 </a:t>
                      </a:r>
                    </a:p>
                    <a:p>
                      <a:pPr algn="ctr"/>
                      <a:r>
                        <a:rPr lang="fr-FR" sz="1900" b="1" kern="1200" dirty="0" smtClean="0">
                          <a:effectLst/>
                        </a:rPr>
                        <a:t>Epreuve de spécialité</a:t>
                      </a:r>
                    </a:p>
                    <a:p>
                      <a:pPr algn="ctr"/>
                      <a:r>
                        <a:rPr lang="fr-FR" sz="1900" b="1" kern="1200" dirty="0" smtClean="0">
                          <a:effectLst/>
                        </a:rPr>
                        <a:t>Le candidat a le choix entre LV1 A, LV2 A ou LV3</a:t>
                      </a:r>
                      <a:endParaRPr lang="fr-FR" sz="1900" b="1" dirty="0"/>
                    </a:p>
                  </a:txBody>
                  <a:tcPr marL="91443" marR="91443" marT="47998" marB="47998">
                    <a:solidFill>
                      <a:schemeClr val="accent6">
                        <a:lumMod val="20000"/>
                        <a:lumOff val="80000"/>
                      </a:schemeClr>
                    </a:solidFill>
                  </a:tcPr>
                </a:tc>
                <a:tc>
                  <a:txBody>
                    <a:bodyPr/>
                    <a:lstStyle/>
                    <a:p>
                      <a:pPr algn="ctr"/>
                      <a:endParaRPr lang="fr-FR" sz="1900" b="1" kern="1200" dirty="0" smtClean="0">
                        <a:effectLst/>
                      </a:endParaRPr>
                    </a:p>
                    <a:p>
                      <a:pPr algn="ctr"/>
                      <a:endParaRPr lang="fr-FR" sz="1900" b="1" kern="1200" dirty="0" smtClean="0">
                        <a:effectLst/>
                      </a:endParaRPr>
                    </a:p>
                    <a:p>
                      <a:pPr algn="ctr"/>
                      <a:r>
                        <a:rPr lang="fr-FR" sz="1900" b="1" kern="1200" dirty="0" smtClean="0">
                          <a:effectLst/>
                        </a:rPr>
                        <a:t>ou</a:t>
                      </a:r>
                      <a:endParaRPr lang="fr-FR" sz="1900" b="1" dirty="0"/>
                    </a:p>
                  </a:txBody>
                  <a:tcPr marL="91443" marR="91443" marT="47998" marB="47998">
                    <a:solidFill>
                      <a:schemeClr val="accent6">
                        <a:lumMod val="20000"/>
                        <a:lumOff val="80000"/>
                      </a:schemeClr>
                    </a:solidFill>
                  </a:tcPr>
                </a:tc>
                <a:tc>
                  <a:txBody>
                    <a:bodyPr/>
                    <a:lstStyle/>
                    <a:p>
                      <a:pPr algn="ctr"/>
                      <a:endParaRPr lang="fr-FR" sz="1900" b="1" kern="1200" dirty="0" smtClean="0">
                        <a:effectLst/>
                      </a:endParaRPr>
                    </a:p>
                    <a:p>
                      <a:pPr algn="ctr"/>
                      <a:r>
                        <a:rPr lang="fr-FR" sz="1900" b="1" kern="1200" dirty="0" smtClean="0">
                          <a:effectLst/>
                        </a:rPr>
                        <a:t>Oral LV3</a:t>
                      </a:r>
                    </a:p>
                    <a:p>
                      <a:pPr algn="ctr"/>
                      <a:r>
                        <a:rPr lang="fr-FR" sz="1900" b="1" kern="1200" dirty="0" smtClean="0">
                          <a:effectLst/>
                        </a:rPr>
                        <a:t>Epreuve </a:t>
                      </a:r>
                      <a:r>
                        <a:rPr lang="fr-FR" sz="1900" b="1" kern="1200" baseline="0" dirty="0" smtClean="0">
                          <a:effectLst/>
                        </a:rPr>
                        <a:t> f</a:t>
                      </a:r>
                      <a:r>
                        <a:rPr lang="fr-FR" sz="1900" b="1" kern="1200" dirty="0" smtClean="0">
                          <a:effectLst/>
                        </a:rPr>
                        <a:t>acultative</a:t>
                      </a:r>
                    </a:p>
                    <a:p>
                      <a:pPr algn="ctr"/>
                      <a:r>
                        <a:rPr lang="fr-FR" sz="1900" b="1" kern="1200" dirty="0" smtClean="0">
                          <a:effectLst/>
                        </a:rPr>
                        <a:t>Si le candidat a choisi une LVA, il ne peut prendre la LV3 qu’en épreuve facultative</a:t>
                      </a:r>
                      <a:endParaRPr lang="fr-FR" sz="1900" b="1" dirty="0"/>
                    </a:p>
                  </a:txBody>
                  <a:tcPr marL="91443" marR="91443" marT="47998" marB="47998">
                    <a:solidFill>
                      <a:schemeClr val="accent6">
                        <a:lumMod val="20000"/>
                        <a:lumOff val="80000"/>
                      </a:schemeClr>
                    </a:solidFill>
                  </a:tcPr>
                </a:tc>
              </a:tr>
            </a:tbl>
          </a:graphicData>
        </a:graphic>
      </p:graphicFrame>
      <p:graphicFrame>
        <p:nvGraphicFramePr>
          <p:cNvPr id="8" name="Tableau 7"/>
          <p:cNvGraphicFramePr>
            <a:graphicFrameLocks noGrp="1"/>
          </p:cNvGraphicFramePr>
          <p:nvPr/>
        </p:nvGraphicFramePr>
        <p:xfrm>
          <a:off x="179388" y="3298825"/>
          <a:ext cx="8856984" cy="1350088"/>
        </p:xfrm>
        <a:graphic>
          <a:graphicData uri="http://schemas.openxmlformats.org/drawingml/2006/table">
            <a:tbl>
              <a:tblPr firstRow="1" bandRow="1">
                <a:tableStyleId>{5940675A-B579-460E-94D1-54222C63F5DA}</a:tableStyleId>
              </a:tblPr>
              <a:tblGrid>
                <a:gridCol w="1140253"/>
                <a:gridCol w="1900423"/>
                <a:gridCol w="760170"/>
                <a:gridCol w="988220"/>
                <a:gridCol w="532118"/>
                <a:gridCol w="1520342"/>
                <a:gridCol w="1140253"/>
                <a:gridCol w="875205"/>
              </a:tblGrid>
              <a:tr h="385484">
                <a:tc>
                  <a:txBody>
                    <a:bodyPr/>
                    <a:lstStyle/>
                    <a:p>
                      <a:pPr algn="ctr"/>
                      <a:r>
                        <a:rPr lang="fr-FR" sz="1900" b="1" dirty="0" smtClean="0">
                          <a:solidFill>
                            <a:srgbClr val="FF0000"/>
                          </a:solidFill>
                        </a:rPr>
                        <a:t>LV2</a:t>
                      </a:r>
                      <a:endParaRPr lang="fr-FR" sz="1900" b="1" dirty="0">
                        <a:solidFill>
                          <a:srgbClr val="FF0000"/>
                        </a:solidFill>
                      </a:endParaRPr>
                    </a:p>
                  </a:txBody>
                  <a:tcPr marL="91438" marR="91438" marT="47962" marB="47962">
                    <a:solidFill>
                      <a:schemeClr val="accent6">
                        <a:lumMod val="20000"/>
                        <a:lumOff val="80000"/>
                      </a:schemeClr>
                    </a:solidFill>
                  </a:tcPr>
                </a:tc>
                <a:tc>
                  <a:txBody>
                    <a:bodyPr/>
                    <a:lstStyle/>
                    <a:p>
                      <a:pPr algn="ctr"/>
                      <a:r>
                        <a:rPr lang="fr-FR" sz="1900" b="1" dirty="0" smtClean="0"/>
                        <a:t>Partie écrite</a:t>
                      </a:r>
                      <a:endParaRPr lang="fr-FR" sz="1900" b="1" dirty="0"/>
                    </a:p>
                  </a:txBody>
                  <a:tcPr marL="91438" marR="91438" marT="47962" marB="47962">
                    <a:solidFill>
                      <a:schemeClr val="accent6">
                        <a:lumMod val="20000"/>
                        <a:lumOff val="80000"/>
                      </a:schemeClr>
                    </a:solidFill>
                  </a:tcPr>
                </a:tc>
                <a:tc>
                  <a:txBody>
                    <a:bodyPr/>
                    <a:lstStyle/>
                    <a:p>
                      <a:pPr algn="ctr"/>
                      <a:r>
                        <a:rPr lang="fr-FR" sz="1900" b="1" dirty="0" smtClean="0"/>
                        <a:t>+</a:t>
                      </a:r>
                      <a:endParaRPr lang="fr-FR" sz="1900" b="1" dirty="0"/>
                    </a:p>
                  </a:txBody>
                  <a:tcPr marL="91438" marR="91438" marT="47962" marB="47962">
                    <a:solidFill>
                      <a:schemeClr val="accent6">
                        <a:lumMod val="20000"/>
                        <a:lumOff val="80000"/>
                      </a:schemeClr>
                    </a:solidFill>
                  </a:tcPr>
                </a:tc>
                <a:tc gridSpan="5">
                  <a:txBody>
                    <a:bodyPr/>
                    <a:lstStyle/>
                    <a:p>
                      <a:pPr algn="ctr"/>
                      <a:r>
                        <a:rPr lang="fr-FR" sz="1900" b="1" dirty="0" smtClean="0"/>
                        <a:t>Partie orale épreuve terminale</a:t>
                      </a:r>
                      <a:endParaRPr lang="fr-FR" sz="1900" b="1" dirty="0"/>
                    </a:p>
                  </a:txBody>
                  <a:tcPr marL="91438" marR="91438" marT="47962" marB="47962">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a:p>
                  </a:txBody>
                  <a:tcPr/>
                </a:tc>
              </a:tr>
              <a:tr h="964604">
                <a:tc gridSpan="3">
                  <a:txBody>
                    <a:bodyPr/>
                    <a:lstStyle/>
                    <a:p>
                      <a:pPr algn="ctr"/>
                      <a:endParaRPr lang="fr-FR" sz="1900" b="1" dirty="0"/>
                    </a:p>
                  </a:txBody>
                  <a:tcPr marL="91438" marR="91438" marT="47962" marB="47962">
                    <a:solidFill>
                      <a:schemeClr val="accent6">
                        <a:lumMod val="20000"/>
                        <a:lumOff val="80000"/>
                      </a:schemeClr>
                    </a:solidFill>
                  </a:tcPr>
                </a:tc>
                <a:tc hMerge="1">
                  <a:txBody>
                    <a:bodyPr/>
                    <a:lstStyle/>
                    <a:p>
                      <a:endParaRPr lang="fr-FR" dirty="0"/>
                    </a:p>
                  </a:txBody>
                  <a:tcPr/>
                </a:tc>
                <a:tc hMerge="1">
                  <a:txBody>
                    <a:bodyPr/>
                    <a:lstStyle/>
                    <a:p>
                      <a:endParaRPr lang="fr-FR" dirty="0"/>
                    </a:p>
                  </a:txBody>
                  <a:tcPr/>
                </a:tc>
                <a:tc>
                  <a:txBody>
                    <a:bodyPr/>
                    <a:lstStyle/>
                    <a:p>
                      <a:pPr algn="ctr"/>
                      <a:r>
                        <a:rPr lang="fr-FR" sz="1900" b="1" dirty="0" smtClean="0"/>
                        <a:t>Oral de LV2 seul</a:t>
                      </a:r>
                      <a:endParaRPr lang="fr-FR" sz="1900" b="1" dirty="0"/>
                    </a:p>
                  </a:txBody>
                  <a:tcPr marL="91438" marR="91438" marT="47962" marB="47962">
                    <a:solidFill>
                      <a:schemeClr val="accent6">
                        <a:lumMod val="20000"/>
                        <a:lumOff val="80000"/>
                      </a:schemeClr>
                    </a:solidFill>
                  </a:tcPr>
                </a:tc>
                <a:tc>
                  <a:txBody>
                    <a:bodyPr/>
                    <a:lstStyle/>
                    <a:p>
                      <a:pPr algn="ctr"/>
                      <a:endParaRPr lang="fr-FR" sz="1900" b="1" dirty="0" smtClean="0"/>
                    </a:p>
                    <a:p>
                      <a:pPr algn="ctr"/>
                      <a:r>
                        <a:rPr lang="fr-FR" sz="1900" b="1" dirty="0" smtClean="0"/>
                        <a:t>ou</a:t>
                      </a:r>
                      <a:endParaRPr lang="fr-FR" sz="1900" b="1" dirty="0"/>
                    </a:p>
                  </a:txBody>
                  <a:tcPr marL="91438" marR="91438" marT="47962" marB="47962">
                    <a:solidFill>
                      <a:schemeClr val="accent6">
                        <a:lumMod val="20000"/>
                        <a:lumOff val="80000"/>
                      </a:schemeClr>
                    </a:solidFill>
                  </a:tcPr>
                </a:tc>
                <a:tc>
                  <a:txBody>
                    <a:bodyPr/>
                    <a:lstStyle/>
                    <a:p>
                      <a:pPr algn="ctr"/>
                      <a:r>
                        <a:rPr lang="fr-FR" sz="1900" b="1" kern="1200" dirty="0" smtClean="0">
                          <a:solidFill>
                            <a:schemeClr val="tx1"/>
                          </a:solidFill>
                          <a:effectLst/>
                          <a:latin typeface="+mn-lt"/>
                          <a:ea typeface="+mn-ea"/>
                          <a:cs typeface="+mn-cs"/>
                        </a:rPr>
                        <a:t>Oral de LV2</a:t>
                      </a:r>
                    </a:p>
                    <a:p>
                      <a:pPr algn="ctr"/>
                      <a:r>
                        <a:rPr lang="fr-FR" sz="1900" b="1" kern="1200" dirty="0" smtClean="0">
                          <a:solidFill>
                            <a:schemeClr val="tx1"/>
                          </a:solidFill>
                          <a:effectLst/>
                          <a:latin typeface="+mn-lt"/>
                          <a:ea typeface="+mn-ea"/>
                          <a:cs typeface="+mn-cs"/>
                        </a:rPr>
                        <a:t> + LV2 approfondie</a:t>
                      </a:r>
                      <a:endParaRPr lang="fr-FR" sz="1900" b="1" dirty="0"/>
                    </a:p>
                  </a:txBody>
                  <a:tcPr marL="91438" marR="91438" marT="47962" marB="47962">
                    <a:solidFill>
                      <a:schemeClr val="accent6">
                        <a:lumMod val="20000"/>
                        <a:lumOff val="80000"/>
                      </a:schemeClr>
                    </a:solidFill>
                  </a:tcPr>
                </a:tc>
                <a:tc>
                  <a:txBody>
                    <a:bodyPr/>
                    <a:lstStyle/>
                    <a:p>
                      <a:pPr algn="ctr"/>
                      <a:endParaRPr lang="fr-FR" sz="1900" b="1" kern="1200" dirty="0" smtClean="0">
                        <a:solidFill>
                          <a:schemeClr val="tx1"/>
                        </a:solidFill>
                        <a:effectLst/>
                        <a:latin typeface="+mn-lt"/>
                        <a:ea typeface="+mn-ea"/>
                        <a:cs typeface="+mn-cs"/>
                      </a:endParaRPr>
                    </a:p>
                    <a:p>
                      <a:pPr algn="ctr"/>
                      <a:r>
                        <a:rPr lang="fr-FR" sz="1900" b="1" kern="1200" dirty="0" smtClean="0">
                          <a:solidFill>
                            <a:schemeClr val="tx1"/>
                          </a:solidFill>
                          <a:effectLst/>
                          <a:latin typeface="+mn-lt"/>
                          <a:ea typeface="+mn-ea"/>
                          <a:cs typeface="+mn-cs"/>
                        </a:rPr>
                        <a:t>et/ou</a:t>
                      </a:r>
                      <a:endParaRPr lang="fr-FR" sz="1900" b="1" dirty="0"/>
                    </a:p>
                  </a:txBody>
                  <a:tcPr marL="91438" marR="91438" marT="47962" marB="47962">
                    <a:solidFill>
                      <a:schemeClr val="accent6">
                        <a:lumMod val="20000"/>
                        <a:lumOff val="80000"/>
                      </a:schemeClr>
                    </a:solidFill>
                  </a:tcPr>
                </a:tc>
                <a:tc>
                  <a:txBody>
                    <a:bodyPr/>
                    <a:lstStyle/>
                    <a:p>
                      <a:pPr algn="ctr"/>
                      <a:endParaRPr lang="fr-FR" sz="1900" b="1" kern="1200" dirty="0" smtClean="0">
                        <a:solidFill>
                          <a:schemeClr val="tx1"/>
                        </a:solidFill>
                        <a:effectLst/>
                        <a:latin typeface="+mn-lt"/>
                        <a:ea typeface="+mn-ea"/>
                        <a:cs typeface="+mn-cs"/>
                      </a:endParaRPr>
                    </a:p>
                    <a:p>
                      <a:pPr algn="ctr"/>
                      <a:r>
                        <a:rPr lang="fr-FR" sz="1900" b="1" kern="1200" dirty="0" smtClean="0">
                          <a:solidFill>
                            <a:schemeClr val="tx1"/>
                          </a:solidFill>
                          <a:effectLst/>
                          <a:latin typeface="+mn-lt"/>
                          <a:ea typeface="+mn-ea"/>
                          <a:cs typeface="+mn-cs"/>
                        </a:rPr>
                        <a:t>LELE</a:t>
                      </a:r>
                      <a:endParaRPr lang="fr-FR" sz="1900" b="1" dirty="0"/>
                    </a:p>
                  </a:txBody>
                  <a:tcPr marL="91438" marR="91438" marT="47962" marB="47962">
                    <a:solidFill>
                      <a:schemeClr val="accent6">
                        <a:lumMod val="20000"/>
                        <a:lumOff val="80000"/>
                      </a:schemeClr>
                    </a:solidFill>
                  </a:tcPr>
                </a:tc>
              </a:tr>
            </a:tbl>
          </a:graphicData>
        </a:graphic>
      </p:graphicFrame>
      <p:sp>
        <p:nvSpPr>
          <p:cNvPr id="74814" name="Espace réservé du numéro de diapositive 9"/>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F14A7A-AB18-4A67-B6E1-DF56ED46CD11}" type="slidenum">
              <a:rPr lang="fr-FR" smtClean="0">
                <a:solidFill>
                  <a:srgbClr val="898989"/>
                </a:solidFill>
              </a:rPr>
              <a:pPr fontAlgn="base">
                <a:spcBef>
                  <a:spcPct val="0"/>
                </a:spcBef>
                <a:spcAft>
                  <a:spcPct val="0"/>
                </a:spcAft>
              </a:pPr>
              <a:t>8</a:t>
            </a:fld>
            <a:endParaRPr lang="fr-FR" smtClean="0">
              <a:solidFill>
                <a:srgbClr val="898989"/>
              </a:solidFill>
            </a:endParaRPr>
          </a:p>
        </p:txBody>
      </p:sp>
      <p:sp>
        <p:nvSpPr>
          <p:cNvPr id="5" name="Titre 4"/>
          <p:cNvSpPr>
            <a:spLocks noGrp="1"/>
          </p:cNvSpPr>
          <p:nvPr>
            <p:ph type="title" idx="4294967295"/>
          </p:nvPr>
        </p:nvSpPr>
        <p:spPr>
          <a:xfrm>
            <a:off x="188120" y="216074"/>
            <a:ext cx="8928992" cy="1200150"/>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sz="3600" b="1" dirty="0" smtClean="0"/>
              <a:t>Candidats série L</a:t>
            </a:r>
            <a:endParaRPr lang="fr-FR" sz="3600" b="1"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229" name="Group 117"/>
          <p:cNvGraphicFramePr>
            <a:graphicFrameLocks noGrp="1"/>
          </p:cNvGraphicFramePr>
          <p:nvPr>
            <p:extLst>
              <p:ext uri="{D42A27DB-BD31-4B8C-83A1-F6EECF244321}">
                <p14:modId xmlns:p14="http://schemas.microsoft.com/office/powerpoint/2010/main" val="1889385318"/>
              </p:ext>
            </p:extLst>
          </p:nvPr>
        </p:nvGraphicFramePr>
        <p:xfrm>
          <a:off x="468313" y="1871663"/>
          <a:ext cx="8219254" cy="5076057"/>
        </p:xfrm>
        <a:graphic>
          <a:graphicData uri="http://schemas.openxmlformats.org/drawingml/2006/table">
            <a:tbl>
              <a:tblPr/>
              <a:tblGrid>
                <a:gridCol w="1447952"/>
                <a:gridCol w="900407"/>
                <a:gridCol w="1174179"/>
                <a:gridCol w="1174179"/>
                <a:gridCol w="1174179"/>
                <a:gridCol w="1174179"/>
                <a:gridCol w="1174179"/>
              </a:tblGrid>
              <a:tr h="50405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SÉRIES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LV1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LV2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LV3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LVA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LELE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0" i="0" u="none" strike="noStrike" cap="none" normalizeH="0" baseline="0" dirty="0" smtClean="0">
                          <a:ln>
                            <a:noFill/>
                          </a:ln>
                          <a:solidFill>
                            <a:schemeClr val="tx1"/>
                          </a:solidFill>
                          <a:effectLst/>
                          <a:latin typeface="Calibri" pitchFamily="34" charset="0"/>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7030A0"/>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7030A0"/>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chemeClr val="accent6">
                              <a:lumMod val="75000"/>
                            </a:schemeClr>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chemeClr val="accent6">
                              <a:lumMod val="75000"/>
                            </a:schemeClr>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chemeClr val="accent6">
                              <a:lumMod val="75000"/>
                            </a:schemeClr>
                          </a:solidFill>
                          <a:effectLst/>
                          <a:latin typeface="Calibri" pitchFamily="34" charset="0"/>
                        </a:rPr>
                        <a:t>4</a:t>
                      </a:r>
                      <a:r>
                        <a:rPr kumimoji="0" lang="fr-FR" sz="2000" b="1" i="0" u="none" strike="noStrike" cap="none" normalizeH="0" baseline="0" dirty="0" smtClean="0">
                          <a:ln>
                            <a:noFill/>
                          </a:ln>
                          <a:solidFill>
                            <a:schemeClr val="accent6">
                              <a:lumMod val="75000"/>
                            </a:schemeClr>
                          </a:solidFill>
                          <a:effectLst/>
                          <a:latin typeface="Calibri" pitchFamily="34" charset="0"/>
                        </a:rPr>
                        <a:t> </a:t>
                      </a: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chemeClr val="accent6">
                              <a:lumMod val="75000"/>
                            </a:schemeClr>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chemeClr val="accent6">
                              <a:lumMod val="75000"/>
                            </a:schemeClr>
                          </a:solidFill>
                          <a:effectLst/>
                          <a:latin typeface="Calibri"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1600" b="1" i="0" u="none" strike="noStrike" cap="none" normalizeH="0" baseline="0" dirty="0" smtClean="0">
                          <a:ln>
                            <a:noFill/>
                          </a:ln>
                          <a:solidFill>
                            <a:schemeClr val="accent6">
                              <a:lumMod val="75000"/>
                            </a:schemeClr>
                          </a:solidFill>
                          <a:effectLst/>
                          <a:latin typeface="Calibri" pitchFamily="34" charset="0"/>
                        </a:rPr>
                        <a:t>jusqu’à</a:t>
                      </a:r>
                      <a:r>
                        <a:rPr kumimoji="0" lang="fr-FR" sz="800" b="1" i="0" u="none" strike="noStrike" cap="none" normalizeH="0" baseline="0" dirty="0" smtClean="0">
                          <a:ln>
                            <a:noFill/>
                          </a:ln>
                          <a:solidFill>
                            <a:schemeClr val="accent6">
                              <a:lumMod val="75000"/>
                            </a:schemeClr>
                          </a:solidFill>
                          <a:effectLst/>
                          <a:latin typeface="Calibri" pitchFamily="34" charset="0"/>
                        </a:rPr>
                        <a:t> </a:t>
                      </a:r>
                      <a:r>
                        <a:rPr kumimoji="0" lang="fr-FR" sz="2400" b="1" i="0" u="none" strike="noStrike" cap="none" normalizeH="0" baseline="0" dirty="0" smtClean="0">
                          <a:ln>
                            <a:noFill/>
                          </a:ln>
                          <a:solidFill>
                            <a:schemeClr val="accent6">
                              <a:lumMod val="75000"/>
                            </a:schemeClr>
                          </a:solidFill>
                          <a:effectLst/>
                          <a:latin typeface="Calibri" pitchFamily="34"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STI2D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1"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STD2A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1"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1"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STG CGRH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7030A0"/>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7030A0"/>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STG MCFE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7030A0"/>
                          </a:solidFill>
                          <a:effectLst/>
                          <a:latin typeface="Calibri"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STG GSI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rgbClr val="3366FF"/>
                          </a:solidFill>
                          <a:effectLst/>
                          <a:latin typeface="Calibri"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0000"/>
                          </a:solidFill>
                          <a:effectLst/>
                          <a:latin typeface="Calibri"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44187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fr-FR" sz="2000" b="1" i="0" u="none" strike="noStrike" cap="none" normalizeH="0" baseline="0" dirty="0" smtClean="0">
                          <a:ln>
                            <a:noFill/>
                          </a:ln>
                          <a:solidFill>
                            <a:schemeClr val="tx1"/>
                          </a:solidFill>
                          <a:effectLst/>
                          <a:latin typeface="Calibri" pitchFamily="34" charset="0"/>
                        </a:rPr>
                        <a:t>ST2S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B05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0" lang="fr-FR" sz="2000" b="0" i="0" u="none" strike="noStrike" cap="none" normalizeH="0" baseline="0" dirty="0" smtClean="0">
                        <a:ln>
                          <a:noFill/>
                        </a:ln>
                        <a:solidFill>
                          <a:srgbClr val="00000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fr-FR" sz="2400" b="1" i="0" u="none" strike="noStrike" cap="none" normalizeH="0" baseline="0" dirty="0" smtClean="0">
                          <a:ln>
                            <a:noFill/>
                          </a:ln>
                          <a:solidFill>
                            <a:srgbClr val="00B050"/>
                          </a:solidFill>
                          <a:effectLst/>
                          <a:latin typeface="Calibri"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itre 4"/>
          <p:cNvSpPr>
            <a:spLocks noGrp="1"/>
          </p:cNvSpPr>
          <p:nvPr>
            <p:ph type="title"/>
          </p:nvPr>
        </p:nvSpPr>
        <p:spPr>
          <a:xfrm>
            <a:off x="467544" y="216074"/>
            <a:ext cx="8136904" cy="863253"/>
          </a:xfrm>
          <a:solidFill>
            <a:schemeClr val="bg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defRPr/>
            </a:pPr>
            <a:r>
              <a:rPr lang="fr-FR" sz="3600" b="1" dirty="0" smtClean="0"/>
              <a:t>Coefficients par série</a:t>
            </a:r>
            <a:endParaRPr lang="fr-FR" sz="3600" b="1" dirty="0"/>
          </a:p>
        </p:txBody>
      </p:sp>
      <p:sp>
        <p:nvSpPr>
          <p:cNvPr id="75878" name="Rectangle 6"/>
          <p:cNvSpPr>
            <a:spLocks noChangeArrowheads="1"/>
          </p:cNvSpPr>
          <p:nvPr/>
        </p:nvSpPr>
        <p:spPr bwMode="auto">
          <a:xfrm>
            <a:off x="250825" y="1152525"/>
            <a:ext cx="8713788" cy="646113"/>
          </a:xfrm>
          <a:prstGeom prst="rect">
            <a:avLst/>
          </a:prstGeom>
          <a:noFill/>
          <a:ln w="9525">
            <a:noFill/>
            <a:miter lim="800000"/>
            <a:headEnd/>
            <a:tailEnd/>
          </a:ln>
        </p:spPr>
        <p:txBody>
          <a:bodyPr>
            <a:spAutoFit/>
          </a:bodyPr>
          <a:lstStyle/>
          <a:p>
            <a:r>
              <a:rPr lang="fr-FR" b="1" dirty="0">
                <a:solidFill>
                  <a:srgbClr val="3366FF"/>
                </a:solidFill>
                <a:latin typeface="Calibri" pitchFamily="34" charset="0"/>
              </a:rPr>
              <a:t>F: épreuve facultative </a:t>
            </a:r>
          </a:p>
          <a:p>
            <a:r>
              <a:rPr lang="fr-FR" b="1" dirty="0">
                <a:solidFill>
                  <a:srgbClr val="3366FF"/>
                </a:solidFill>
                <a:latin typeface="Calibri" pitchFamily="34" charset="0"/>
              </a:rPr>
              <a:t>F*: épreuve facultative autorisée jusqu’à la session 2013 avant rénovation en STMG</a:t>
            </a:r>
            <a:endParaRPr lang="fr-FR" dirty="0">
              <a:solidFill>
                <a:srgbClr val="3366FF"/>
              </a:solidFill>
              <a:latin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1643</TotalTime>
  <Words>2762</Words>
  <Application>Microsoft Macintosh PowerPoint</Application>
  <PresentationFormat>Personnalisé</PresentationFormat>
  <Paragraphs>689</Paragraphs>
  <Slides>27</Slides>
  <Notes>4</Notes>
  <HiddenSlides>0</HiddenSlides>
  <MMClips>0</MMClips>
  <ScaleCrop>false</ScaleCrop>
  <HeadingPairs>
    <vt:vector size="4" baseType="variant">
      <vt:variant>
        <vt:lpstr>Thème</vt:lpstr>
      </vt:variant>
      <vt:variant>
        <vt:i4>5</vt:i4>
      </vt:variant>
      <vt:variant>
        <vt:lpstr>Titres des diapositives</vt:lpstr>
      </vt:variant>
      <vt:variant>
        <vt:i4>27</vt:i4>
      </vt:variant>
    </vt:vector>
  </HeadingPairs>
  <TitlesOfParts>
    <vt:vector size="32" baseType="lpstr">
      <vt:lpstr>1_Thème Office</vt:lpstr>
      <vt:lpstr>2_Thème Office</vt:lpstr>
      <vt:lpstr>3_Thème Office</vt:lpstr>
      <vt:lpstr>4_Thème Office</vt:lpstr>
      <vt:lpstr>Thème Office</vt:lpstr>
      <vt:lpstr>Présentation PowerPoint</vt:lpstr>
      <vt:lpstr> Textes de référence </vt:lpstr>
      <vt:lpstr> Textes de référence </vt:lpstr>
      <vt:lpstr> Programme du cycle terminal </vt:lpstr>
      <vt:lpstr>Domaines</vt:lpstr>
      <vt:lpstr>Présentation PowerPoint</vt:lpstr>
      <vt:lpstr>Présentation PowerPoint</vt:lpstr>
      <vt:lpstr>Candidats série L</vt:lpstr>
      <vt:lpstr>Coefficients par série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épreuves écrites</vt:lpstr>
      <vt:lpstr>Compréhension de l’écrit</vt:lpstr>
      <vt:lpstr>Expression écrite</vt:lpstr>
      <vt:lpstr>Expression écrite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Journées d’information  sur les nouvelles épreuves de langues vivantes au baccalauréat  à compter de la session 2013</dc:title>
  <dc:creator>Florence Lopez</dc:creator>
  <cp:lastModifiedBy>Lionel André</cp:lastModifiedBy>
  <cp:revision>177</cp:revision>
  <dcterms:created xsi:type="dcterms:W3CDTF">2012-04-23T17:23:47Z</dcterms:created>
  <dcterms:modified xsi:type="dcterms:W3CDTF">2012-06-13T10:04:43Z</dcterms:modified>
</cp:coreProperties>
</file>